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95" r:id="rId3"/>
    <p:sldId id="275" r:id="rId4"/>
    <p:sldId id="276" r:id="rId5"/>
    <p:sldId id="277" r:id="rId6"/>
    <p:sldId id="278" r:id="rId7"/>
    <p:sldId id="263" r:id="rId8"/>
    <p:sldId id="279" r:id="rId9"/>
    <p:sldId id="280" r:id="rId10"/>
    <p:sldId id="281" r:id="rId11"/>
    <p:sldId id="282" r:id="rId12"/>
    <p:sldId id="294" r:id="rId13"/>
    <p:sldId id="284" r:id="rId14"/>
    <p:sldId id="285" r:id="rId15"/>
    <p:sldId id="286" r:id="rId16"/>
    <p:sldId id="290" r:id="rId17"/>
    <p:sldId id="291" r:id="rId18"/>
    <p:sldId id="272" r:id="rId19"/>
    <p:sldId id="287" r:id="rId20"/>
    <p:sldId id="292" r:id="rId21"/>
    <p:sldId id="293" r:id="rId22"/>
    <p:sldId id="28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915" autoAdjust="0"/>
    <p:restoredTop sz="94660"/>
  </p:normalViewPr>
  <p:slideViewPr>
    <p:cSldViewPr snapToGrid="0">
      <p:cViewPr>
        <p:scale>
          <a:sx n="75" d="100"/>
          <a:sy n="75" d="100"/>
        </p:scale>
        <p:origin x="1134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 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 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 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Closing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reen-accent">
            <a:extLst>
              <a:ext uri="{FF2B5EF4-FFF2-40B4-BE49-F238E27FC236}">
                <a16:creationId xmlns:a16="http://schemas.microsoft.com/office/drawing/2014/main" id="{8CC2B9B6-F84C-4B6C-A0D5-3BCCAE6CA74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2F8F75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amber-accent">
            <a:extLst>
              <a:ext uri="{FF2B5EF4-FFF2-40B4-BE49-F238E27FC236}">
                <a16:creationId xmlns:a16="http://schemas.microsoft.com/office/drawing/2014/main" id="{8FCB381E-3FF6-4E44-879A-3177FE492C99}"/>
              </a:ext>
            </a:extLst>
          </p:cNvPr>
          <p:cNvSpPr>
            <a:spLocks noGrp="1"/>
          </p:cNvSpPr>
          <p:nvPr/>
        </p:nvSpPr>
        <p:spPr>
          <a:xfrm>
            <a:off x="152400" y="0"/>
            <a:ext cx="57150" cy="6858000"/>
          </a:xfrm>
          <a:prstGeom prst="rect">
            <a:avLst/>
          </a:prstGeom>
          <a:solidFill>
            <a:srgbClr val="D59B3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8DED9D44-D3BC-465D-8A75-F74E6231BC95}"/>
              </a:ext>
            </a:extLst>
          </p:cNvPr>
          <p:cNvSpPr>
            <a:spLocks noGrp="1"/>
          </p:cNvSpPr>
          <p:nvPr/>
        </p:nvSpPr>
        <p:spPr>
          <a:xfrm>
            <a:off x="819150" y="1333500"/>
            <a:ext cx="10001250" cy="1619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Implementation of the Common Regional Market Action Plan 2025–2028 (CRM 2.0)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9DBE5ADC-B06C-41A0-8E2E-864FA0FAF9BF}"/>
              </a:ext>
            </a:extLst>
          </p:cNvPr>
          <p:cNvSpPr>
            <a:spLocks noGrp="1"/>
          </p:cNvSpPr>
          <p:nvPr/>
        </p:nvSpPr>
        <p:spPr>
          <a:xfrm>
            <a:off x="819150" y="3143250"/>
            <a:ext cx="9144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025" b="0">
                <a:solidFill>
                  <a:srgbClr val="D7E3E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 dirty="0">
                <a:solidFill>
                  <a:srgbClr val="D7E3EF"/>
                </a:solidFill>
                <a:latin typeface="DejaVu Sans"/>
                <a:ea typeface="DejaVu Sans"/>
                <a:cs typeface="DejaVu Sans"/>
              </a:rPr>
              <a:t>From Regional Commitments to Results in Practice</a:t>
            </a:r>
          </a:p>
        </p:txBody>
      </p:sp>
      <p:sp>
        <p:nvSpPr>
          <p:cNvPr id="6" name="rule">
            <a:extLst>
              <a:ext uri="{FF2B5EF4-FFF2-40B4-BE49-F238E27FC236}">
                <a16:creationId xmlns:a16="http://schemas.microsoft.com/office/drawing/2014/main" id="{A888C87D-4285-4F1A-AB21-733087B516E8}"/>
              </a:ext>
            </a:extLst>
          </p:cNvPr>
          <p:cNvSpPr>
            <a:spLocks noGrp="1"/>
          </p:cNvSpPr>
          <p:nvPr/>
        </p:nvSpPr>
        <p:spPr>
          <a:xfrm>
            <a:off x="4738007" y="6511437"/>
            <a:ext cx="1524000" cy="47625"/>
          </a:xfrm>
          <a:prstGeom prst="rect">
            <a:avLst/>
          </a:prstGeom>
          <a:solidFill>
            <a:srgbClr val="D59B3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" name="report">
            <a:extLst>
              <a:ext uri="{FF2B5EF4-FFF2-40B4-BE49-F238E27FC236}">
                <a16:creationId xmlns:a16="http://schemas.microsoft.com/office/drawing/2014/main" id="{14321E27-9F5C-499A-AD61-FE9C8081604B}"/>
              </a:ext>
            </a:extLst>
          </p:cNvPr>
          <p:cNvSpPr>
            <a:spLocks noGrp="1"/>
          </p:cNvSpPr>
          <p:nvPr/>
        </p:nvSpPr>
        <p:spPr>
          <a:xfrm>
            <a:off x="3438525" y="3999452"/>
            <a:ext cx="4762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Analytical Report</a:t>
            </a:r>
          </a:p>
        </p:txBody>
      </p:sp>
      <p:sp>
        <p:nvSpPr>
          <p:cNvPr id="8" name="presenter">
            <a:extLst>
              <a:ext uri="{FF2B5EF4-FFF2-40B4-BE49-F238E27FC236}">
                <a16:creationId xmlns:a16="http://schemas.microsoft.com/office/drawing/2014/main" id="{E1C9513F-5029-49B2-A591-846301B383BF}"/>
              </a:ext>
            </a:extLst>
          </p:cNvPr>
          <p:cNvSpPr>
            <a:spLocks noGrp="1"/>
          </p:cNvSpPr>
          <p:nvPr/>
        </p:nvSpPr>
        <p:spPr>
          <a:xfrm>
            <a:off x="8747192" y="5067300"/>
            <a:ext cx="4953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B9C9D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>
                <a:solidFill>
                  <a:srgbClr val="B9C9D8"/>
                </a:solidFill>
                <a:latin typeface="DejaVu Sans"/>
                <a:ea typeface="DejaVu Sans"/>
                <a:cs typeface="DejaVu Sans"/>
              </a:rPr>
              <a:t>Dr. Besim Mustafa, CRM Expert</a:t>
            </a:r>
          </a:p>
        </p:txBody>
      </p:sp>
      <p:sp>
        <p:nvSpPr>
          <p:cNvPr id="9" name="date">
            <a:extLst>
              <a:ext uri="{FF2B5EF4-FFF2-40B4-BE49-F238E27FC236}">
                <a16:creationId xmlns:a16="http://schemas.microsoft.com/office/drawing/2014/main" id="{9D026285-37CB-41E0-A033-56C2F98AE353}"/>
              </a:ext>
            </a:extLst>
          </p:cNvPr>
          <p:cNvSpPr>
            <a:spLocks noGrp="1"/>
          </p:cNvSpPr>
          <p:nvPr/>
        </p:nvSpPr>
        <p:spPr>
          <a:xfrm>
            <a:off x="8857831" y="5781675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050" b="1">
                <a:solidFill>
                  <a:srgbClr val="9ED8C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9ED8C8"/>
                </a:solidFill>
                <a:latin typeface="DejaVu Sans"/>
                <a:ea typeface="DejaVu Sans"/>
                <a:cs typeface="DejaVu Sans"/>
              </a:rPr>
              <a:t>September 2026</a:t>
            </a:r>
          </a:p>
        </p:txBody>
      </p:sp>
      <p:sp>
        <p:nvSpPr>
          <p:cNvPr id="10" name="mark">
            <a:extLst>
              <a:ext uri="{FF2B5EF4-FFF2-40B4-BE49-F238E27FC236}">
                <a16:creationId xmlns:a16="http://schemas.microsoft.com/office/drawing/2014/main" id="{5B8EB678-0247-481E-B5E2-092299D232AB}"/>
              </a:ext>
            </a:extLst>
          </p:cNvPr>
          <p:cNvSpPr>
            <a:spLocks noGrp="1"/>
          </p:cNvSpPr>
          <p:nvPr/>
        </p:nvSpPr>
        <p:spPr>
          <a:xfrm>
            <a:off x="4552972" y="5924550"/>
            <a:ext cx="2318426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550" b="1">
                <a:solidFill>
                  <a:srgbClr val="D59B32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dirty="0">
                <a:solidFill>
                  <a:srgbClr val="D59B32"/>
                </a:solidFill>
                <a:latin typeface="DejaVu Sans"/>
                <a:ea typeface="DejaVu Sans"/>
                <a:cs typeface="DejaVu Sans"/>
              </a:rPr>
              <a:t>CRM</a:t>
            </a:r>
            <a:r>
              <a:rPr lang="en-GB" sz="2550" b="1" dirty="0">
                <a:solidFill>
                  <a:srgbClr val="D59B32"/>
                </a:solidFill>
                <a:latin typeface="DejaVu Sans"/>
                <a:ea typeface="DejaVu Sans"/>
                <a:cs typeface="DejaVu Sans"/>
              </a:rPr>
              <a:t>   </a:t>
            </a:r>
            <a:r>
              <a:rPr sz="2550" b="1" dirty="0">
                <a:solidFill>
                  <a:srgbClr val="D59B32"/>
                </a:solidFill>
                <a:latin typeface="DejaVu Sans"/>
                <a:ea typeface="DejaVu Sans"/>
                <a:cs typeface="DejaVu Sans"/>
              </a:rPr>
              <a:t>2.0</a:t>
            </a:r>
          </a:p>
        </p:txBody>
      </p:sp>
      <p:pic>
        <p:nvPicPr>
          <p:cNvPr id="14" name="Picture 13" descr="News - WB6 CIF">
            <a:extLst>
              <a:ext uri="{FF2B5EF4-FFF2-40B4-BE49-F238E27FC236}">
                <a16:creationId xmlns:a16="http://schemas.microsoft.com/office/drawing/2014/main" id="{D252E898-5F97-3387-A962-D45A04D77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109" y="67723"/>
            <a:ext cx="4186081" cy="107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19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1AB4D8E-D6C5-4B36-A2A1-7375D822304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73F6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AA2FD2-DBB6-433D-BC3E-A42B843E1F52}"/>
              </a:ext>
            </a:extLst>
          </p:cNvPr>
          <p:cNvSpPr>
            <a:spLocks noGrp="1"/>
          </p:cNvSpPr>
          <p:nvPr/>
        </p:nvSpPr>
        <p:spPr>
          <a:xfrm>
            <a:off x="838200" y="285750"/>
            <a:ext cx="3810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00" b="1">
                <a:solidFill>
                  <a:srgbClr val="50667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50667B"/>
                </a:solidFill>
                <a:latin typeface="Bitstream Charter"/>
                <a:ea typeface="Bitstream Charter"/>
                <a:cs typeface="Bitstream Charter"/>
              </a:rPr>
              <a:t>EXECUTIVE SUMMARY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90AFD3-A83C-4F23-9071-E618AEBCD3D1}"/>
              </a:ext>
            </a:extLst>
          </p:cNvPr>
          <p:cNvSpPr>
            <a:spLocks noGrp="1"/>
          </p:cNvSpPr>
          <p:nvPr/>
        </p:nvSpPr>
        <p:spPr>
          <a:xfrm>
            <a:off x="838200" y="647700"/>
            <a:ext cx="105727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550" b="1">
                <a:solidFill>
                  <a:srgbClr val="102F5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02F52"/>
                </a:solidFill>
                <a:latin typeface="Bitstream Charter"/>
                <a:ea typeface="Bitstream Charter"/>
                <a:cs typeface="Bitstream Charter"/>
              </a:rPr>
              <a:t>CRM 2.0 is advancing, but business benefits remain uneven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33EB2-C8C9-40BA-85D8-59A1F097CA45}"/>
              </a:ext>
            </a:extLst>
          </p:cNvPr>
          <p:cNvSpPr>
            <a:spLocks noGrp="1"/>
          </p:cNvSpPr>
          <p:nvPr/>
        </p:nvSpPr>
        <p:spPr>
          <a:xfrm>
            <a:off x="838200" y="1524000"/>
            <a:ext cx="57150" cy="3200400"/>
          </a:xfrm>
          <a:prstGeom prst="rect">
            <a:avLst/>
          </a:prstGeom>
          <a:solidFill>
            <a:srgbClr val="23916D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80E54E-3B5B-4C90-8631-CF40269B1361}"/>
              </a:ext>
            </a:extLst>
          </p:cNvPr>
          <p:cNvSpPr>
            <a:spLocks noGrp="1"/>
          </p:cNvSpPr>
          <p:nvPr/>
        </p:nvSpPr>
        <p:spPr>
          <a:xfrm>
            <a:off x="1095375" y="1504950"/>
            <a:ext cx="4000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207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207A60"/>
                </a:solidFill>
                <a:latin typeface="Bitstream Charter"/>
                <a:ea typeface="Bitstream Charter"/>
                <a:cs typeface="Bitstream Charter"/>
              </a:rPr>
              <a:t>REGIONAL PROGRESS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E93478-7CF9-4881-8D18-2F866488D3A7}"/>
              </a:ext>
            </a:extLst>
          </p:cNvPr>
          <p:cNvSpPr>
            <a:spLocks noGrp="1"/>
          </p:cNvSpPr>
          <p:nvPr/>
        </p:nvSpPr>
        <p:spPr>
          <a:xfrm>
            <a:off x="1095375" y="1924050"/>
            <a:ext cx="762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79" lnSpcReduction="10000"/>
          </a:bodyPr>
          <a:lstStyle/>
          <a:p>
            <a:pPr>
              <a:defRPr sz="3150" b="1">
                <a:solidFill>
                  <a:srgbClr val="207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207A60"/>
                </a:solidFill>
                <a:latin typeface="Bitstream Charter"/>
                <a:ea typeface="Bitstream Charter"/>
                <a:cs typeface="Bitstream Charter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CFB656-0ADE-4EB1-BF87-440FE00A7D4F}"/>
              </a:ext>
            </a:extLst>
          </p:cNvPr>
          <p:cNvSpPr>
            <a:spLocks noGrp="1"/>
          </p:cNvSpPr>
          <p:nvPr/>
        </p:nvSpPr>
        <p:spPr>
          <a:xfrm>
            <a:off x="1905000" y="1981200"/>
            <a:ext cx="3333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902" lnSpcReduction="20000"/>
          </a:bodyPr>
          <a:lstStyle/>
          <a:p>
            <a:pPr>
              <a:defRPr sz="1500" b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GB" sz="1500" b="1" dirty="0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rPr>
              <a:t>P</a:t>
            </a:r>
            <a:r>
              <a:rPr sz="1500" b="1" dirty="0" err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rPr>
              <a:t>riority</a:t>
            </a:r>
            <a:r>
              <a:rPr sz="1500" b="1" dirty="0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rPr>
              <a:t> areas showing implementation progress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62CCE4-DEA0-47C6-BF48-A1C057163B4F}"/>
              </a:ext>
            </a:extLst>
          </p:cNvPr>
          <p:cNvSpPr>
            <a:spLocks noGrp="1"/>
          </p:cNvSpPr>
          <p:nvPr/>
        </p:nvSpPr>
        <p:spPr>
          <a:xfrm>
            <a:off x="1095375" y="2619375"/>
            <a:ext cx="423862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dirty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rPr>
              <a:t>Common frameworks, systems and implementation arrangements are strengthening across the region.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C0DB07-35DF-460D-86BF-356923A2CE87}"/>
              </a:ext>
            </a:extLst>
          </p:cNvPr>
          <p:cNvSpPr>
            <a:spLocks noGrp="1"/>
          </p:cNvSpPr>
          <p:nvPr/>
        </p:nvSpPr>
        <p:spPr>
          <a:xfrm>
            <a:off x="1095375" y="3333750"/>
            <a:ext cx="423862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rPr>
              <a:t>Selected measures are moving into operational use and generating practical benefits.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F9DBA2-C602-4AB6-B91C-99192D34F435}"/>
              </a:ext>
            </a:extLst>
          </p:cNvPr>
          <p:cNvSpPr>
            <a:spLocks noGrp="1"/>
          </p:cNvSpPr>
          <p:nvPr/>
        </p:nvSpPr>
        <p:spPr>
          <a:xfrm>
            <a:off x="1095375" y="4048125"/>
            <a:ext cx="423862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rPr>
              <a:t>CRM 2.0 is creating a stronger foundation for regional and EU Single Market integration.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AAA448-8CCB-4952-95A6-EEF3FCED3AEB}"/>
              </a:ext>
            </a:extLst>
          </p:cNvPr>
          <p:cNvSpPr>
            <a:spLocks noGrp="1"/>
          </p:cNvSpPr>
          <p:nvPr/>
        </p:nvSpPr>
        <p:spPr>
          <a:xfrm>
            <a:off x="6096000" y="1524000"/>
            <a:ext cx="57150" cy="3200400"/>
          </a:xfrm>
          <a:prstGeom prst="rect">
            <a:avLst/>
          </a:prstGeom>
          <a:solidFill>
            <a:srgbClr val="D59419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09FEFE-6186-469F-A6CE-F238BBB44D89}"/>
              </a:ext>
            </a:extLst>
          </p:cNvPr>
          <p:cNvSpPr>
            <a:spLocks noGrp="1"/>
          </p:cNvSpPr>
          <p:nvPr/>
        </p:nvSpPr>
        <p:spPr>
          <a:xfrm>
            <a:off x="6381750" y="1504950"/>
            <a:ext cx="4000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B874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B87400"/>
                </a:solidFill>
                <a:latin typeface="Bitstream Charter"/>
                <a:ea typeface="Bitstream Charter"/>
                <a:cs typeface="Bitstream Charter"/>
              </a:rPr>
              <a:t>IMPLEMENTATION GAP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83B246-5A68-42C1-9390-B76CEE47FA36}"/>
              </a:ext>
            </a:extLst>
          </p:cNvPr>
          <p:cNvSpPr>
            <a:spLocks noGrp="1"/>
          </p:cNvSpPr>
          <p:nvPr/>
        </p:nvSpPr>
        <p:spPr>
          <a:xfrm>
            <a:off x="6381750" y="1952625"/>
            <a:ext cx="1714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161"/>
          </a:bodyPr>
          <a:lstStyle/>
          <a:p>
            <a:pPr>
              <a:defRPr sz="2325" b="1">
                <a:solidFill>
                  <a:srgbClr val="B874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B87400"/>
                </a:solidFill>
                <a:latin typeface="Bitstream Charter"/>
                <a:ea typeface="Bitstream Charter"/>
                <a:cs typeface="Bitstream Charter"/>
              </a:rPr>
              <a:t>UNEVEN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F11ECE-1C7C-4726-A7F8-37DEE5D0F21E}"/>
              </a:ext>
            </a:extLst>
          </p:cNvPr>
          <p:cNvSpPr>
            <a:spLocks noGrp="1"/>
          </p:cNvSpPr>
          <p:nvPr/>
        </p:nvSpPr>
        <p:spPr>
          <a:xfrm>
            <a:off x="8191500" y="1981200"/>
            <a:ext cx="290512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517"/>
          </a:bodyPr>
          <a:lstStyle/>
          <a:p>
            <a:pPr>
              <a:defRPr sz="1500" b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rPr>
              <a:t>day-to-day benefits for businesses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771C28-F1A6-49C5-8E98-19A05CA8A69B}"/>
              </a:ext>
            </a:extLst>
          </p:cNvPr>
          <p:cNvSpPr>
            <a:spLocks noGrp="1"/>
          </p:cNvSpPr>
          <p:nvPr/>
        </p:nvSpPr>
        <p:spPr>
          <a:xfrm>
            <a:off x="6381750" y="2619375"/>
            <a:ext cx="433387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dirty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rPr>
              <a:t>Delays and excessive paperwork continue to affect cross-border operations.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436620-5BFD-4583-9DC9-AB098F4D54C3}"/>
              </a:ext>
            </a:extLst>
          </p:cNvPr>
          <p:cNvSpPr>
            <a:spLocks noGrp="1"/>
          </p:cNvSpPr>
          <p:nvPr/>
        </p:nvSpPr>
        <p:spPr>
          <a:xfrm>
            <a:off x="6381750" y="3333750"/>
            <a:ext cx="433387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rPr>
              <a:t>Recognition barriers and limited interoperability persist across the regional market.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5BC2FB-FF68-454D-9075-6F1A88C1F5C3}"/>
              </a:ext>
            </a:extLst>
          </p:cNvPr>
          <p:cNvSpPr>
            <a:spLocks noGrp="1"/>
          </p:cNvSpPr>
          <p:nvPr/>
        </p:nvSpPr>
        <p:spPr>
          <a:xfrm>
            <a:off x="6381750" y="4048125"/>
            <a:ext cx="433387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rPr>
              <a:t>Regional progress has not yet translated consistently into lower costs and simpler procedures.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385DC54-4D81-4ACD-95FA-12C6BA678059}"/>
              </a:ext>
            </a:extLst>
          </p:cNvPr>
          <p:cNvSpPr>
            <a:spLocks noGrp="1"/>
          </p:cNvSpPr>
          <p:nvPr/>
        </p:nvSpPr>
        <p:spPr>
          <a:xfrm>
            <a:off x="838200" y="5095875"/>
            <a:ext cx="10515600" cy="1190625"/>
          </a:xfrm>
          <a:prstGeom prst="roundRect">
            <a:avLst>
              <a:gd name="adj" fmla="val 6400"/>
            </a:avLst>
          </a:prstGeom>
          <a:solidFill>
            <a:srgbClr val="173F6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4B45E-FD53-47B6-9A2F-D2BCDDE18F54}"/>
              </a:ext>
            </a:extLst>
          </p:cNvPr>
          <p:cNvSpPr>
            <a:spLocks noGrp="1"/>
          </p:cNvSpPr>
          <p:nvPr/>
        </p:nvSpPr>
        <p:spPr>
          <a:xfrm>
            <a:off x="1143000" y="5248275"/>
            <a:ext cx="1714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>
              <a:defRPr sz="975" b="1">
                <a:solidFill>
                  <a:srgbClr val="9ED7C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9ED7C6"/>
                </a:solidFill>
                <a:latin typeface="Bitstream Charter"/>
                <a:ea typeface="Bitstream Charter"/>
                <a:cs typeface="Bitstream Charter"/>
              </a:rPr>
              <a:t>NEXT PHASE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712D35-AA12-4D3C-97FB-D78C8BC73850}"/>
              </a:ext>
            </a:extLst>
          </p:cNvPr>
          <p:cNvSpPr>
            <a:spLocks noGrp="1"/>
          </p:cNvSpPr>
          <p:nvPr/>
        </p:nvSpPr>
        <p:spPr>
          <a:xfrm>
            <a:off x="1143000" y="5486400"/>
            <a:ext cx="97631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406"/>
          </a:bodyPr>
          <a:lstStyle/>
          <a:p>
            <a:pPr>
              <a:defRPr sz="17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Focus on consistent domestic implementation, stronger business uptake and measurable results.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51A5D4-9E69-4FC0-AC26-BCC6DD7B818F}"/>
              </a:ext>
            </a:extLst>
          </p:cNvPr>
          <p:cNvSpPr>
            <a:spLocks noGrp="1"/>
          </p:cNvSpPr>
          <p:nvPr/>
        </p:nvSpPr>
        <p:spPr>
          <a:xfrm>
            <a:off x="1143000" y="5857875"/>
            <a:ext cx="976312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96" lnSpcReduction="10000"/>
          </a:bodyPr>
          <a:lstStyle/>
          <a:p>
            <a:pPr>
              <a:defRPr sz="1275" b="0">
                <a:solidFill>
                  <a:srgbClr val="DDE8F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DDE8F2"/>
                </a:solidFill>
                <a:latin typeface="Bitstream Charter"/>
                <a:ea typeface="Bitstream Charter"/>
                <a:cs typeface="Bitstream Charter"/>
              </a:rPr>
              <a:t>WB6CIF can connect business evidence with regional implementation dialogue and sustained institutional follow-up.</a:t>
            </a:r>
          </a:p>
        </p:txBody>
      </p:sp>
    </p:spTree>
    <p:extLst>
      <p:ext uri="{BB962C8B-B14F-4D97-AF65-F5344CB8AC3E}">
        <p14:creationId xmlns:p14="http://schemas.microsoft.com/office/powerpoint/2010/main" val="1846046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op-accent">
            <a:extLst>
              <a:ext uri="{FF2B5EF4-FFF2-40B4-BE49-F238E27FC236}">
                <a16:creationId xmlns:a16="http://schemas.microsoft.com/office/drawing/2014/main" id="{18349944-D0E6-4876-B249-801795C0598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section">
            <a:extLst>
              <a:ext uri="{FF2B5EF4-FFF2-40B4-BE49-F238E27FC236}">
                <a16:creationId xmlns:a16="http://schemas.microsoft.com/office/drawing/2014/main" id="{AF875279-9FEF-4E0D-BE5A-244844E2B38B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3238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rPr>
              <a:t>INTRODUCTION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F8885094-2340-4F08-A2A1-1406CF827B06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Why CRM 2.0 matters</a:t>
            </a:r>
          </a:p>
        </p:txBody>
      </p:sp>
      <p:sp>
        <p:nvSpPr>
          <p:cNvPr id="4" name="left-rule">
            <a:extLst>
              <a:ext uri="{FF2B5EF4-FFF2-40B4-BE49-F238E27FC236}">
                <a16:creationId xmlns:a16="http://schemas.microsoft.com/office/drawing/2014/main" id="{6B4D215C-5767-4D18-90EE-F1318C94D7A4}"/>
              </a:ext>
            </a:extLst>
          </p:cNvPr>
          <p:cNvSpPr>
            <a:spLocks noGrp="1"/>
          </p:cNvSpPr>
          <p:nvPr/>
        </p:nvSpPr>
        <p:spPr>
          <a:xfrm>
            <a:off x="685800" y="1390650"/>
            <a:ext cx="57150" cy="3581400"/>
          </a:xfrm>
          <a:prstGeom prst="rect">
            <a:avLst/>
          </a:prstGeom>
          <a:solidFill>
            <a:srgbClr val="2F8F75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right-rule">
            <a:extLst>
              <a:ext uri="{FF2B5EF4-FFF2-40B4-BE49-F238E27FC236}">
                <a16:creationId xmlns:a16="http://schemas.microsoft.com/office/drawing/2014/main" id="{721D9421-BBF3-4EB9-ADDE-D1A97D3D3FEB}"/>
              </a:ext>
            </a:extLst>
          </p:cNvPr>
          <p:cNvSpPr>
            <a:spLocks noGrp="1"/>
          </p:cNvSpPr>
          <p:nvPr/>
        </p:nvSpPr>
        <p:spPr>
          <a:xfrm>
            <a:off x="6191250" y="1390650"/>
            <a:ext cx="57150" cy="3581400"/>
          </a:xfrm>
          <a:prstGeom prst="rect">
            <a:avLst/>
          </a:prstGeom>
          <a:solidFill>
            <a:srgbClr val="D59B3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F3FB6DB-69F8-493F-BE02-BB63CA9BCC59}"/>
              </a:ext>
            </a:extLst>
          </p:cNvPr>
          <p:cNvSpPr>
            <a:spLocks noGrp="1"/>
          </p:cNvSpPr>
          <p:nvPr/>
        </p:nvSpPr>
        <p:spPr>
          <a:xfrm>
            <a:off x="933450" y="1352550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00" b="1">
                <a:solidFill>
                  <a:srgbClr val="24745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4745F"/>
                </a:solidFill>
                <a:latin typeface="DejaVu Sans"/>
                <a:ea typeface="DejaVu Sans"/>
                <a:cs typeface="DejaVu Sans"/>
              </a:rPr>
              <a:t>REGIONAL INTEGRATION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AC7C7BBF-38F6-413D-8B9E-9B049EF1F75F}"/>
              </a:ext>
            </a:extLst>
          </p:cNvPr>
          <p:cNvSpPr>
            <a:spLocks noGrp="1"/>
          </p:cNvSpPr>
          <p:nvPr/>
        </p:nvSpPr>
        <p:spPr>
          <a:xfrm>
            <a:off x="6438900" y="1352550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00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BUSINESS RELEVANCE</a:t>
            </a:r>
          </a:p>
        </p:txBody>
      </p:sp>
      <p:sp>
        <p:nvSpPr>
          <p:cNvPr id="8" name="seven">
            <a:extLst>
              <a:ext uri="{FF2B5EF4-FFF2-40B4-BE49-F238E27FC236}">
                <a16:creationId xmlns:a16="http://schemas.microsoft.com/office/drawing/2014/main" id="{2D4DD8D7-FA4E-4D56-A3E2-2C1A2ED36F2F}"/>
              </a:ext>
            </a:extLst>
          </p:cNvPr>
          <p:cNvSpPr>
            <a:spLocks noGrp="1"/>
          </p:cNvSpPr>
          <p:nvPr/>
        </p:nvSpPr>
        <p:spPr>
          <a:xfrm>
            <a:off x="933450" y="1790700"/>
            <a:ext cx="857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600" b="1">
                <a:solidFill>
                  <a:srgbClr val="173B63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3B63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9" name="seven-label">
            <a:extLst>
              <a:ext uri="{FF2B5EF4-FFF2-40B4-BE49-F238E27FC236}">
                <a16:creationId xmlns:a16="http://schemas.microsoft.com/office/drawing/2014/main" id="{9461EBA7-75C5-4285-803E-9B5BB6772B22}"/>
              </a:ext>
            </a:extLst>
          </p:cNvPr>
          <p:cNvSpPr>
            <a:spLocks noGrp="1"/>
          </p:cNvSpPr>
          <p:nvPr/>
        </p:nvSpPr>
        <p:spPr>
          <a:xfrm>
            <a:off x="1619250" y="1819275"/>
            <a:ext cx="3933825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00" b="1">
                <a:solidFill>
                  <a:srgbClr val="243447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>
                <a:solidFill>
                  <a:srgbClr val="243447"/>
                </a:solidFill>
                <a:latin typeface="DejaVu Sans"/>
                <a:ea typeface="DejaVu Sans"/>
                <a:cs typeface="DejaVu Sans"/>
              </a:rPr>
              <a:t>economies building a more connected and competitive regional market</a:t>
            </a:r>
          </a:p>
        </p:txBody>
      </p:sp>
      <p:sp>
        <p:nvSpPr>
          <p:cNvPr id="10" name="half">
            <a:extLst>
              <a:ext uri="{FF2B5EF4-FFF2-40B4-BE49-F238E27FC236}">
                <a16:creationId xmlns:a16="http://schemas.microsoft.com/office/drawing/2014/main" id="{3C483351-79A0-42A1-99AA-13584640D5E8}"/>
              </a:ext>
            </a:extLst>
          </p:cNvPr>
          <p:cNvSpPr>
            <a:spLocks noGrp="1"/>
          </p:cNvSpPr>
          <p:nvPr/>
        </p:nvSpPr>
        <p:spPr>
          <a:xfrm>
            <a:off x="6438900" y="1790700"/>
            <a:ext cx="2381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700" b="1">
                <a:solidFill>
                  <a:srgbClr val="B7791F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B7791F"/>
                </a:solidFill>
                <a:latin typeface="DejaVu Sans"/>
                <a:ea typeface="DejaVu Sans"/>
                <a:cs typeface="DejaVu Sans"/>
              </a:rPr>
              <a:t>FEWER</a:t>
            </a:r>
          </a:p>
        </p:txBody>
      </p:sp>
      <p:sp>
        <p:nvSpPr>
          <p:cNvPr id="11" name="half-label">
            <a:extLst>
              <a:ext uri="{FF2B5EF4-FFF2-40B4-BE49-F238E27FC236}">
                <a16:creationId xmlns:a16="http://schemas.microsoft.com/office/drawing/2014/main" id="{CF8C6048-BDF1-4CB9-B112-0628C290C78B}"/>
              </a:ext>
            </a:extLst>
          </p:cNvPr>
          <p:cNvSpPr>
            <a:spLocks noGrp="1"/>
          </p:cNvSpPr>
          <p:nvPr/>
        </p:nvSpPr>
        <p:spPr>
          <a:xfrm>
            <a:off x="7858125" y="1819275"/>
            <a:ext cx="3381375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00" b="1">
                <a:solidFill>
                  <a:srgbClr val="243447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43447"/>
                </a:solidFill>
                <a:latin typeface="DejaVu Sans"/>
                <a:ea typeface="DejaVu Sans"/>
                <a:cs typeface="DejaVu Sans"/>
              </a:rPr>
              <a:t>barriers, lower costs and stronger market access</a:t>
            </a:r>
          </a:p>
        </p:txBody>
      </p:sp>
      <p:sp>
        <p:nvSpPr>
          <p:cNvPr id="12" name="p1">
            <a:extLst>
              <a:ext uri="{FF2B5EF4-FFF2-40B4-BE49-F238E27FC236}">
                <a16:creationId xmlns:a16="http://schemas.microsoft.com/office/drawing/2014/main" id="{C6314A78-6166-4340-A41D-2D860E6238C6}"/>
              </a:ext>
            </a:extLst>
          </p:cNvPr>
          <p:cNvSpPr>
            <a:spLocks noGrp="1"/>
          </p:cNvSpPr>
          <p:nvPr/>
        </p:nvSpPr>
        <p:spPr>
          <a:xfrm>
            <a:off x="933450" y="2647950"/>
            <a:ext cx="46863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Easier movement of goods, services, capital and people across the Western Balkans.</a:t>
            </a:r>
          </a:p>
        </p:txBody>
      </p:sp>
      <p:sp>
        <p:nvSpPr>
          <p:cNvPr id="13" name="p2">
            <a:extLst>
              <a:ext uri="{FF2B5EF4-FFF2-40B4-BE49-F238E27FC236}">
                <a16:creationId xmlns:a16="http://schemas.microsoft.com/office/drawing/2014/main" id="{B6A6EA20-031E-406C-9469-4ECFE18443E9}"/>
              </a:ext>
            </a:extLst>
          </p:cNvPr>
          <p:cNvSpPr>
            <a:spLocks noGrp="1"/>
          </p:cNvSpPr>
          <p:nvPr/>
        </p:nvSpPr>
        <p:spPr>
          <a:xfrm>
            <a:off x="933450" y="3314700"/>
            <a:ext cx="46863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Progressive alignment with EU rules, standards and market conditions.</a:t>
            </a:r>
          </a:p>
        </p:txBody>
      </p:sp>
      <p:sp>
        <p:nvSpPr>
          <p:cNvPr id="14" name="p3">
            <a:extLst>
              <a:ext uri="{FF2B5EF4-FFF2-40B4-BE49-F238E27FC236}">
                <a16:creationId xmlns:a16="http://schemas.microsoft.com/office/drawing/2014/main" id="{56A8036F-19AA-4350-A069-AEC44881C892}"/>
              </a:ext>
            </a:extLst>
          </p:cNvPr>
          <p:cNvSpPr>
            <a:spLocks noGrp="1"/>
          </p:cNvSpPr>
          <p:nvPr/>
        </p:nvSpPr>
        <p:spPr>
          <a:xfrm>
            <a:off x="933450" y="3981450"/>
            <a:ext cx="46863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A practical bridge towards participation in the EU Single Market.</a:t>
            </a:r>
          </a:p>
        </p:txBody>
      </p:sp>
      <p:sp>
        <p:nvSpPr>
          <p:cNvPr id="15" name="b1-num">
            <a:extLst>
              <a:ext uri="{FF2B5EF4-FFF2-40B4-BE49-F238E27FC236}">
                <a16:creationId xmlns:a16="http://schemas.microsoft.com/office/drawing/2014/main" id="{4F4ABC7E-1118-4B4E-B0D3-A2D26C5EF2E4}"/>
              </a:ext>
            </a:extLst>
          </p:cNvPr>
          <p:cNvSpPr>
            <a:spLocks noGrp="1"/>
          </p:cNvSpPr>
          <p:nvPr/>
        </p:nvSpPr>
        <p:spPr>
          <a:xfrm>
            <a:off x="6438900" y="264795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/>
          </a:p>
        </p:txBody>
      </p:sp>
      <p:sp>
        <p:nvSpPr>
          <p:cNvPr id="16" name="b1">
            <a:extLst>
              <a:ext uri="{FF2B5EF4-FFF2-40B4-BE49-F238E27FC236}">
                <a16:creationId xmlns:a16="http://schemas.microsoft.com/office/drawing/2014/main" id="{B1E9D574-3708-4814-8E5F-5B878A4BBDD4}"/>
              </a:ext>
            </a:extLst>
          </p:cNvPr>
          <p:cNvSpPr>
            <a:spLocks noGrp="1"/>
          </p:cNvSpPr>
          <p:nvPr/>
        </p:nvSpPr>
        <p:spPr>
          <a:xfrm>
            <a:off x="6438900" y="2628900"/>
            <a:ext cx="4800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Success means simpler, faster and more predictable cross-border operations.</a:t>
            </a:r>
          </a:p>
        </p:txBody>
      </p:sp>
      <p:sp>
        <p:nvSpPr>
          <p:cNvPr id="17" name="b2-num">
            <a:extLst>
              <a:ext uri="{FF2B5EF4-FFF2-40B4-BE49-F238E27FC236}">
                <a16:creationId xmlns:a16="http://schemas.microsoft.com/office/drawing/2014/main" id="{516AE03E-70F2-4A6A-A7CD-2E0B0C521499}"/>
              </a:ext>
            </a:extLst>
          </p:cNvPr>
          <p:cNvSpPr>
            <a:spLocks noGrp="1"/>
          </p:cNvSpPr>
          <p:nvPr/>
        </p:nvSpPr>
        <p:spPr>
          <a:xfrm>
            <a:off x="6438900" y="331470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/>
          </a:p>
        </p:txBody>
      </p:sp>
      <p:sp>
        <p:nvSpPr>
          <p:cNvPr id="18" name="b2">
            <a:extLst>
              <a:ext uri="{FF2B5EF4-FFF2-40B4-BE49-F238E27FC236}">
                <a16:creationId xmlns:a16="http://schemas.microsoft.com/office/drawing/2014/main" id="{CD66D811-430E-48F8-9E1D-3B61D4B3C390}"/>
              </a:ext>
            </a:extLst>
          </p:cNvPr>
          <p:cNvSpPr>
            <a:spLocks noGrp="1"/>
          </p:cNvSpPr>
          <p:nvPr/>
        </p:nvSpPr>
        <p:spPr>
          <a:xfrm>
            <a:off x="6438900" y="3295650"/>
            <a:ext cx="4800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Businesses should gain stronger access to regional and European opportunities.</a:t>
            </a:r>
          </a:p>
        </p:txBody>
      </p:sp>
      <p:sp>
        <p:nvSpPr>
          <p:cNvPr id="19" name="b3-num">
            <a:extLst>
              <a:ext uri="{FF2B5EF4-FFF2-40B4-BE49-F238E27FC236}">
                <a16:creationId xmlns:a16="http://schemas.microsoft.com/office/drawing/2014/main" id="{773EE392-9349-4B88-B023-332B7BE9D381}"/>
              </a:ext>
            </a:extLst>
          </p:cNvPr>
          <p:cNvSpPr>
            <a:spLocks noGrp="1"/>
          </p:cNvSpPr>
          <p:nvPr/>
        </p:nvSpPr>
        <p:spPr>
          <a:xfrm>
            <a:off x="6438900" y="398145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/>
          </a:p>
        </p:txBody>
      </p:sp>
      <p:sp>
        <p:nvSpPr>
          <p:cNvPr id="20" name="b3">
            <a:extLst>
              <a:ext uri="{FF2B5EF4-FFF2-40B4-BE49-F238E27FC236}">
                <a16:creationId xmlns:a16="http://schemas.microsoft.com/office/drawing/2014/main" id="{DEB79F9A-1BBA-4924-B9A9-013BA9117BF1}"/>
              </a:ext>
            </a:extLst>
          </p:cNvPr>
          <p:cNvSpPr>
            <a:spLocks noGrp="1"/>
          </p:cNvSpPr>
          <p:nvPr/>
        </p:nvSpPr>
        <p:spPr>
          <a:xfrm>
            <a:off x="6438900" y="3962400"/>
            <a:ext cx="48006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The assessment tests whether formal commitments are producing practical improvements.</a:t>
            </a:r>
          </a:p>
        </p:txBody>
      </p:sp>
      <p:sp>
        <p:nvSpPr>
          <p:cNvPr id="21" name="key-message-band">
            <a:extLst>
              <a:ext uri="{FF2B5EF4-FFF2-40B4-BE49-F238E27FC236}">
                <a16:creationId xmlns:a16="http://schemas.microsoft.com/office/drawing/2014/main" id="{8120F61C-80DC-4B8C-BEF2-C772A88FDFE3}"/>
              </a:ext>
            </a:extLst>
          </p:cNvPr>
          <p:cNvSpPr>
            <a:spLocks noGrp="1"/>
          </p:cNvSpPr>
          <p:nvPr/>
        </p:nvSpPr>
        <p:spPr>
          <a:xfrm>
            <a:off x="685800" y="5257800"/>
            <a:ext cx="10820400" cy="1066800"/>
          </a:xfrm>
          <a:prstGeom prst="roundRect">
            <a:avLst>
              <a:gd name="adj" fmla="val 7143"/>
            </a:avLst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2" name="key-label">
            <a:extLst>
              <a:ext uri="{FF2B5EF4-FFF2-40B4-BE49-F238E27FC236}">
                <a16:creationId xmlns:a16="http://schemas.microsoft.com/office/drawing/2014/main" id="{E7B6F53C-E97D-4A3F-86C4-7F234C82F203}"/>
              </a:ext>
            </a:extLst>
          </p:cNvPr>
          <p:cNvSpPr>
            <a:spLocks noGrp="1"/>
          </p:cNvSpPr>
          <p:nvPr/>
        </p:nvSpPr>
        <p:spPr>
          <a:xfrm>
            <a:off x="952500" y="5410200"/>
            <a:ext cx="1714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rPr>
              <a:t>WB6CIF ROLE</a:t>
            </a:r>
          </a:p>
        </p:txBody>
      </p:sp>
      <p:sp>
        <p:nvSpPr>
          <p:cNvPr id="23" name="key-text">
            <a:extLst>
              <a:ext uri="{FF2B5EF4-FFF2-40B4-BE49-F238E27FC236}">
                <a16:creationId xmlns:a16="http://schemas.microsoft.com/office/drawing/2014/main" id="{3CC7398D-B533-4D7F-BBE6-E3B1A8352C4A}"/>
              </a:ext>
            </a:extLst>
          </p:cNvPr>
          <p:cNvSpPr>
            <a:spLocks noGrp="1"/>
          </p:cNvSpPr>
          <p:nvPr/>
        </p:nvSpPr>
        <p:spPr>
          <a:xfrm>
            <a:off x="952500" y="5648325"/>
            <a:ext cx="101727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WB6CIF connects implementation monitoring with the practical experience of the regional business community.</a:t>
            </a:r>
          </a:p>
        </p:txBody>
      </p:sp>
    </p:spTree>
    <p:extLst>
      <p:ext uri="{BB962C8B-B14F-4D97-AF65-F5344CB8AC3E}">
        <p14:creationId xmlns:p14="http://schemas.microsoft.com/office/powerpoint/2010/main" val="316094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op-accent">
            <a:extLst>
              <a:ext uri="{FF2B5EF4-FFF2-40B4-BE49-F238E27FC236}">
                <a16:creationId xmlns:a16="http://schemas.microsoft.com/office/drawing/2014/main" id="{FA815D6B-04F1-4FB0-AD82-79C8B5D97C8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section">
            <a:extLst>
              <a:ext uri="{FF2B5EF4-FFF2-40B4-BE49-F238E27FC236}">
                <a16:creationId xmlns:a16="http://schemas.microsoft.com/office/drawing/2014/main" id="{5D9279EF-294E-422F-802A-1C7520073348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3238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rPr>
              <a:t>PURPOSE AND SCOPE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AD4C7FA5-AE97-4614-AB86-5C055A76E1CF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Assessing the transition from commitment to results</a:t>
            </a:r>
          </a:p>
        </p:txBody>
      </p:sp>
      <p:sp>
        <p:nvSpPr>
          <p:cNvPr id="4" name="left-rule">
            <a:extLst>
              <a:ext uri="{FF2B5EF4-FFF2-40B4-BE49-F238E27FC236}">
                <a16:creationId xmlns:a16="http://schemas.microsoft.com/office/drawing/2014/main" id="{C03EA0D4-BCC3-4A5F-ACD0-45ADFDF26E13}"/>
              </a:ext>
            </a:extLst>
          </p:cNvPr>
          <p:cNvSpPr>
            <a:spLocks noGrp="1"/>
          </p:cNvSpPr>
          <p:nvPr/>
        </p:nvSpPr>
        <p:spPr>
          <a:xfrm>
            <a:off x="685800" y="1390650"/>
            <a:ext cx="57150" cy="3581400"/>
          </a:xfrm>
          <a:prstGeom prst="rect">
            <a:avLst/>
          </a:prstGeom>
          <a:solidFill>
            <a:srgbClr val="2F8F75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right-rule">
            <a:extLst>
              <a:ext uri="{FF2B5EF4-FFF2-40B4-BE49-F238E27FC236}">
                <a16:creationId xmlns:a16="http://schemas.microsoft.com/office/drawing/2014/main" id="{7D43BBF2-BF5F-4061-87AF-528CFD126B1B}"/>
              </a:ext>
            </a:extLst>
          </p:cNvPr>
          <p:cNvSpPr>
            <a:spLocks noGrp="1"/>
          </p:cNvSpPr>
          <p:nvPr/>
        </p:nvSpPr>
        <p:spPr>
          <a:xfrm>
            <a:off x="6191250" y="1390650"/>
            <a:ext cx="57150" cy="3581400"/>
          </a:xfrm>
          <a:prstGeom prst="rect">
            <a:avLst/>
          </a:prstGeom>
          <a:solidFill>
            <a:srgbClr val="D59B3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99003138-EDBC-4809-B326-E306E5F8CA1A}"/>
              </a:ext>
            </a:extLst>
          </p:cNvPr>
          <p:cNvSpPr>
            <a:spLocks noGrp="1"/>
          </p:cNvSpPr>
          <p:nvPr/>
        </p:nvSpPr>
        <p:spPr>
          <a:xfrm>
            <a:off x="933450" y="1352550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00" b="1">
                <a:solidFill>
                  <a:srgbClr val="24745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4745F"/>
                </a:solidFill>
                <a:latin typeface="DejaVu Sans"/>
                <a:ea typeface="DejaVu Sans"/>
                <a:cs typeface="DejaVu Sans"/>
              </a:rPr>
              <a:t>ASSESSMENT FOCUS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34DBF326-CC3F-4030-9076-CE6167C7B5B2}"/>
              </a:ext>
            </a:extLst>
          </p:cNvPr>
          <p:cNvSpPr>
            <a:spLocks noGrp="1"/>
          </p:cNvSpPr>
          <p:nvPr/>
        </p:nvSpPr>
        <p:spPr>
          <a:xfrm>
            <a:off x="6438900" y="1352550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00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SCOPE AND BOUNDARIES</a:t>
            </a:r>
          </a:p>
        </p:txBody>
      </p:sp>
      <p:sp>
        <p:nvSpPr>
          <p:cNvPr id="8" name="seven">
            <a:extLst>
              <a:ext uri="{FF2B5EF4-FFF2-40B4-BE49-F238E27FC236}">
                <a16:creationId xmlns:a16="http://schemas.microsoft.com/office/drawing/2014/main" id="{F69CA775-CC5E-4A01-993D-14DAEFAFB0BB}"/>
              </a:ext>
            </a:extLst>
          </p:cNvPr>
          <p:cNvSpPr>
            <a:spLocks noGrp="1"/>
          </p:cNvSpPr>
          <p:nvPr/>
        </p:nvSpPr>
        <p:spPr>
          <a:xfrm>
            <a:off x="933450" y="1790700"/>
            <a:ext cx="18097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325" b="1">
                <a:solidFill>
                  <a:srgbClr val="173B6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B63"/>
                </a:solidFill>
                <a:latin typeface="DejaVu Sans"/>
                <a:ea typeface="DejaVu Sans"/>
                <a:cs typeface="DejaVu Sans"/>
              </a:rPr>
              <a:t>RESULTS</a:t>
            </a:r>
          </a:p>
        </p:txBody>
      </p:sp>
      <p:sp>
        <p:nvSpPr>
          <p:cNvPr id="9" name="seven-label">
            <a:extLst>
              <a:ext uri="{FF2B5EF4-FFF2-40B4-BE49-F238E27FC236}">
                <a16:creationId xmlns:a16="http://schemas.microsoft.com/office/drawing/2014/main" id="{F34A1022-CB88-4AA8-BE51-1D471C750649}"/>
              </a:ext>
            </a:extLst>
          </p:cNvPr>
          <p:cNvSpPr>
            <a:spLocks noGrp="1"/>
          </p:cNvSpPr>
          <p:nvPr/>
        </p:nvSpPr>
        <p:spPr>
          <a:xfrm>
            <a:off x="2714625" y="1819275"/>
            <a:ext cx="28384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1">
                <a:solidFill>
                  <a:srgbClr val="24344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43447"/>
                </a:solidFill>
                <a:latin typeface="DejaVu Sans"/>
                <a:ea typeface="DejaVu Sans"/>
                <a:cs typeface="DejaVu Sans"/>
              </a:rPr>
              <a:t>beyond formal adoption and institutional reporting</a:t>
            </a:r>
          </a:p>
        </p:txBody>
      </p:sp>
      <p:sp>
        <p:nvSpPr>
          <p:cNvPr id="10" name="half">
            <a:extLst>
              <a:ext uri="{FF2B5EF4-FFF2-40B4-BE49-F238E27FC236}">
                <a16:creationId xmlns:a16="http://schemas.microsoft.com/office/drawing/2014/main" id="{9C04E1E9-01EF-4548-9B35-8ABDDCBEB9B6}"/>
              </a:ext>
            </a:extLst>
          </p:cNvPr>
          <p:cNvSpPr>
            <a:spLocks noGrp="1"/>
          </p:cNvSpPr>
          <p:nvPr/>
        </p:nvSpPr>
        <p:spPr>
          <a:xfrm>
            <a:off x="6438900" y="1790700"/>
            <a:ext cx="2333625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>
                <a:solidFill>
                  <a:srgbClr val="B7791F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B7791F"/>
                </a:solidFill>
                <a:latin typeface="DejaVu Sans"/>
                <a:ea typeface="DejaVu Sans"/>
                <a:cs typeface="DejaVu Sans"/>
              </a:rPr>
              <a:t>REGIONAL</a:t>
            </a:r>
          </a:p>
        </p:txBody>
      </p:sp>
      <p:sp>
        <p:nvSpPr>
          <p:cNvPr id="11" name="half-label">
            <a:extLst>
              <a:ext uri="{FF2B5EF4-FFF2-40B4-BE49-F238E27FC236}">
                <a16:creationId xmlns:a16="http://schemas.microsoft.com/office/drawing/2014/main" id="{6C31B490-1AEF-43FA-BDF9-F27D75BDCCEB}"/>
              </a:ext>
            </a:extLst>
          </p:cNvPr>
          <p:cNvSpPr>
            <a:spLocks noGrp="1"/>
          </p:cNvSpPr>
          <p:nvPr/>
        </p:nvSpPr>
        <p:spPr>
          <a:xfrm>
            <a:off x="8343900" y="1819275"/>
            <a:ext cx="28956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00" b="1">
                <a:solidFill>
                  <a:srgbClr val="243447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43447"/>
                </a:solidFill>
                <a:latin typeface="DejaVu Sans"/>
                <a:ea typeface="DejaVu Sans"/>
                <a:cs typeface="DejaVu Sans"/>
              </a:rPr>
              <a:t>perspective without ranking individual economies</a:t>
            </a:r>
          </a:p>
        </p:txBody>
      </p:sp>
      <p:sp>
        <p:nvSpPr>
          <p:cNvPr id="12" name="p1">
            <a:extLst>
              <a:ext uri="{FF2B5EF4-FFF2-40B4-BE49-F238E27FC236}">
                <a16:creationId xmlns:a16="http://schemas.microsoft.com/office/drawing/2014/main" id="{5AE9B2EB-EA85-47DC-8AC0-73C26AE88645}"/>
              </a:ext>
            </a:extLst>
          </p:cNvPr>
          <p:cNvSpPr>
            <a:spLocks noGrp="1"/>
          </p:cNvSpPr>
          <p:nvPr/>
        </p:nvSpPr>
        <p:spPr>
          <a:xfrm>
            <a:off x="933450" y="2647950"/>
            <a:ext cx="46863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Assess CRM 2.0 implementation across the Western Balkans from a business perspective.</a:t>
            </a:r>
          </a:p>
        </p:txBody>
      </p:sp>
      <p:sp>
        <p:nvSpPr>
          <p:cNvPr id="13" name="p2">
            <a:extLst>
              <a:ext uri="{FF2B5EF4-FFF2-40B4-BE49-F238E27FC236}">
                <a16:creationId xmlns:a16="http://schemas.microsoft.com/office/drawing/2014/main" id="{482BEADF-D375-4AD7-A39F-482CCC407BA4}"/>
              </a:ext>
            </a:extLst>
          </p:cNvPr>
          <p:cNvSpPr>
            <a:spLocks noGrp="1"/>
          </p:cNvSpPr>
          <p:nvPr/>
        </p:nvSpPr>
        <p:spPr>
          <a:xfrm>
            <a:off x="933450" y="3314700"/>
            <a:ext cx="46863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Examine progress from formal commitments through operational implementation.</a:t>
            </a:r>
          </a:p>
        </p:txBody>
      </p:sp>
      <p:sp>
        <p:nvSpPr>
          <p:cNvPr id="14" name="p3">
            <a:extLst>
              <a:ext uri="{FF2B5EF4-FFF2-40B4-BE49-F238E27FC236}">
                <a16:creationId xmlns:a16="http://schemas.microsoft.com/office/drawing/2014/main" id="{6E48D7D0-10AE-4B5D-98B7-2403E0D675C2}"/>
              </a:ext>
            </a:extLst>
          </p:cNvPr>
          <p:cNvSpPr>
            <a:spLocks noGrp="1"/>
          </p:cNvSpPr>
          <p:nvPr/>
        </p:nvSpPr>
        <p:spPr>
          <a:xfrm>
            <a:off x="933450" y="3981450"/>
            <a:ext cx="46863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Identify where tangible results are visible and where implementation gaps remain.</a:t>
            </a:r>
          </a:p>
        </p:txBody>
      </p:sp>
      <p:sp>
        <p:nvSpPr>
          <p:cNvPr id="15" name="b1-num">
            <a:extLst>
              <a:ext uri="{FF2B5EF4-FFF2-40B4-BE49-F238E27FC236}">
                <a16:creationId xmlns:a16="http://schemas.microsoft.com/office/drawing/2014/main" id="{1DFB1FE9-1C1E-443D-AFAE-BB0DF8BB0EFC}"/>
              </a:ext>
            </a:extLst>
          </p:cNvPr>
          <p:cNvSpPr>
            <a:spLocks noGrp="1"/>
          </p:cNvSpPr>
          <p:nvPr/>
        </p:nvSpPr>
        <p:spPr>
          <a:xfrm>
            <a:off x="6438900" y="264795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/>
          </a:p>
        </p:txBody>
      </p:sp>
      <p:sp>
        <p:nvSpPr>
          <p:cNvPr id="16" name="b1">
            <a:extLst>
              <a:ext uri="{FF2B5EF4-FFF2-40B4-BE49-F238E27FC236}">
                <a16:creationId xmlns:a16="http://schemas.microsoft.com/office/drawing/2014/main" id="{CA8D8CE9-8B13-46F7-82BB-309C93976C80}"/>
              </a:ext>
            </a:extLst>
          </p:cNvPr>
          <p:cNvSpPr>
            <a:spLocks noGrp="1"/>
          </p:cNvSpPr>
          <p:nvPr/>
        </p:nvSpPr>
        <p:spPr>
          <a:xfrm>
            <a:off x="6438900" y="2628900"/>
            <a:ext cx="4800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Focus on costs, processing time, administrative burdens and market access.</a:t>
            </a:r>
          </a:p>
        </p:txBody>
      </p:sp>
      <p:sp>
        <p:nvSpPr>
          <p:cNvPr id="17" name="b2-num">
            <a:extLst>
              <a:ext uri="{FF2B5EF4-FFF2-40B4-BE49-F238E27FC236}">
                <a16:creationId xmlns:a16="http://schemas.microsoft.com/office/drawing/2014/main" id="{6A6E2B79-140F-4D05-874C-2E93D0DAC0D4}"/>
              </a:ext>
            </a:extLst>
          </p:cNvPr>
          <p:cNvSpPr>
            <a:spLocks noGrp="1"/>
          </p:cNvSpPr>
          <p:nvPr/>
        </p:nvSpPr>
        <p:spPr>
          <a:xfrm>
            <a:off x="6438900" y="331470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/>
          </a:p>
        </p:txBody>
      </p:sp>
      <p:sp>
        <p:nvSpPr>
          <p:cNvPr id="18" name="b2">
            <a:extLst>
              <a:ext uri="{FF2B5EF4-FFF2-40B4-BE49-F238E27FC236}">
                <a16:creationId xmlns:a16="http://schemas.microsoft.com/office/drawing/2014/main" id="{FA47AD03-9AEA-4AC4-BA69-501249810E04}"/>
              </a:ext>
            </a:extLst>
          </p:cNvPr>
          <p:cNvSpPr>
            <a:spLocks noGrp="1"/>
          </p:cNvSpPr>
          <p:nvPr/>
        </p:nvSpPr>
        <p:spPr>
          <a:xfrm>
            <a:off x="6438900" y="3295650"/>
            <a:ext cx="4800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Highlight implications for competitiveness and integration with European markets.</a:t>
            </a:r>
          </a:p>
        </p:txBody>
      </p:sp>
      <p:sp>
        <p:nvSpPr>
          <p:cNvPr id="19" name="b3-num">
            <a:extLst>
              <a:ext uri="{FF2B5EF4-FFF2-40B4-BE49-F238E27FC236}">
                <a16:creationId xmlns:a16="http://schemas.microsoft.com/office/drawing/2014/main" id="{9FF616C3-53DB-43EF-9DE6-AD48F16AC0FF}"/>
              </a:ext>
            </a:extLst>
          </p:cNvPr>
          <p:cNvSpPr>
            <a:spLocks noGrp="1"/>
          </p:cNvSpPr>
          <p:nvPr/>
        </p:nvSpPr>
        <p:spPr>
          <a:xfrm>
            <a:off x="6438900" y="398145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/>
          </a:p>
        </p:txBody>
      </p:sp>
      <p:sp>
        <p:nvSpPr>
          <p:cNvPr id="20" name="b3">
            <a:extLst>
              <a:ext uri="{FF2B5EF4-FFF2-40B4-BE49-F238E27FC236}">
                <a16:creationId xmlns:a16="http://schemas.microsoft.com/office/drawing/2014/main" id="{D6E0F2EC-1CC0-4A9E-948E-DEF3E10802A2}"/>
              </a:ext>
            </a:extLst>
          </p:cNvPr>
          <p:cNvSpPr>
            <a:spLocks noGrp="1"/>
          </p:cNvSpPr>
          <p:nvPr/>
        </p:nvSpPr>
        <p:spPr>
          <a:xfrm>
            <a:off x="6438900" y="3962400"/>
            <a:ext cx="48006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Provide a selective assessment rather than a review of every CRM action.</a:t>
            </a:r>
          </a:p>
        </p:txBody>
      </p:sp>
      <p:sp>
        <p:nvSpPr>
          <p:cNvPr id="21" name="key-message-band">
            <a:extLst>
              <a:ext uri="{FF2B5EF4-FFF2-40B4-BE49-F238E27FC236}">
                <a16:creationId xmlns:a16="http://schemas.microsoft.com/office/drawing/2014/main" id="{0E7CED6C-E963-4305-A999-411605460A05}"/>
              </a:ext>
            </a:extLst>
          </p:cNvPr>
          <p:cNvSpPr>
            <a:spLocks noGrp="1"/>
          </p:cNvSpPr>
          <p:nvPr/>
        </p:nvSpPr>
        <p:spPr>
          <a:xfrm>
            <a:off x="685800" y="5257800"/>
            <a:ext cx="10820400" cy="1066800"/>
          </a:xfrm>
          <a:prstGeom prst="roundRect">
            <a:avLst>
              <a:gd name="adj" fmla="val 7143"/>
            </a:avLst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2" name="key-label">
            <a:extLst>
              <a:ext uri="{FF2B5EF4-FFF2-40B4-BE49-F238E27FC236}">
                <a16:creationId xmlns:a16="http://schemas.microsoft.com/office/drawing/2014/main" id="{688D5354-9DB2-4B47-984D-8039E19AB11D}"/>
              </a:ext>
            </a:extLst>
          </p:cNvPr>
          <p:cNvSpPr>
            <a:spLocks noGrp="1"/>
          </p:cNvSpPr>
          <p:nvPr/>
        </p:nvSpPr>
        <p:spPr>
          <a:xfrm>
            <a:off x="952500" y="5410200"/>
            <a:ext cx="1714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rPr>
              <a:t>CORE QUESTION</a:t>
            </a:r>
          </a:p>
        </p:txBody>
      </p:sp>
      <p:sp>
        <p:nvSpPr>
          <p:cNvPr id="23" name="key-text">
            <a:extLst>
              <a:ext uri="{FF2B5EF4-FFF2-40B4-BE49-F238E27FC236}">
                <a16:creationId xmlns:a16="http://schemas.microsoft.com/office/drawing/2014/main" id="{A88BBC52-AE65-42C8-AF23-6C614BC2A751}"/>
              </a:ext>
            </a:extLst>
          </p:cNvPr>
          <p:cNvSpPr>
            <a:spLocks noGrp="1"/>
          </p:cNvSpPr>
          <p:nvPr/>
        </p:nvSpPr>
        <p:spPr>
          <a:xfrm>
            <a:off x="952500" y="5648325"/>
            <a:ext cx="101727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Are CRM commitments making cross-border business easier, faster and less costly in practice?</a:t>
            </a:r>
          </a:p>
        </p:txBody>
      </p:sp>
    </p:spTree>
    <p:extLst>
      <p:ext uri="{BB962C8B-B14F-4D97-AF65-F5344CB8AC3E}">
        <p14:creationId xmlns:p14="http://schemas.microsoft.com/office/powerpoint/2010/main" val="700152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op-accent">
            <a:extLst>
              <a:ext uri="{FF2B5EF4-FFF2-40B4-BE49-F238E27FC236}">
                <a16:creationId xmlns:a16="http://schemas.microsoft.com/office/drawing/2014/main" id="{8A2E9181-80DB-4D44-9335-286EC084741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section">
            <a:extLst>
              <a:ext uri="{FF2B5EF4-FFF2-40B4-BE49-F238E27FC236}">
                <a16:creationId xmlns:a16="http://schemas.microsoft.com/office/drawing/2014/main" id="{EE5B8D9A-A20B-4BD9-A8EA-58F8626C2EF1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4762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rPr>
              <a:t>REGIONAL AND EU INTEGRATION CONTEXT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EE489CF6-DEA6-4932-B20E-BBC953297D31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CRM 2.0 forms part of a wider European economic transformation</a:t>
            </a:r>
          </a:p>
        </p:txBody>
      </p:sp>
      <p:sp>
        <p:nvSpPr>
          <p:cNvPr id="4" name="framework-band">
            <a:extLst>
              <a:ext uri="{FF2B5EF4-FFF2-40B4-BE49-F238E27FC236}">
                <a16:creationId xmlns:a16="http://schemas.microsoft.com/office/drawing/2014/main" id="{811D53BD-427D-483B-8EC2-F449A49F8452}"/>
              </a:ext>
            </a:extLst>
          </p:cNvPr>
          <p:cNvSpPr>
            <a:spLocks noGrp="1"/>
          </p:cNvSpPr>
          <p:nvPr/>
        </p:nvSpPr>
        <p:spPr>
          <a:xfrm>
            <a:off x="685800" y="1257300"/>
            <a:ext cx="10820400" cy="628650"/>
          </a:xfrm>
          <a:prstGeom prst="roundRect">
            <a:avLst>
              <a:gd name="adj" fmla="val 12121"/>
            </a:avLst>
          </a:prstGeom>
          <a:solidFill>
            <a:srgbClr val="E8EFF5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framework-label">
            <a:extLst>
              <a:ext uri="{FF2B5EF4-FFF2-40B4-BE49-F238E27FC236}">
                <a16:creationId xmlns:a16="http://schemas.microsoft.com/office/drawing/2014/main" id="{D2239174-0021-4AC8-8568-99E90C9B220A}"/>
              </a:ext>
            </a:extLst>
          </p:cNvPr>
          <p:cNvSpPr>
            <a:spLocks noGrp="1"/>
          </p:cNvSpPr>
          <p:nvPr/>
        </p:nvSpPr>
        <p:spPr>
          <a:xfrm>
            <a:off x="914400" y="1362075"/>
            <a:ext cx="16668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173B63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73B63"/>
                </a:solidFill>
                <a:latin typeface="DejaVu Sans"/>
                <a:ea typeface="DejaVu Sans"/>
                <a:cs typeface="DejaVu Sans"/>
              </a:rPr>
              <a:t>WIDER FRAMEWORK</a:t>
            </a:r>
          </a:p>
        </p:txBody>
      </p:sp>
      <p:sp>
        <p:nvSpPr>
          <p:cNvPr id="6" name="f1">
            <a:extLst>
              <a:ext uri="{FF2B5EF4-FFF2-40B4-BE49-F238E27FC236}">
                <a16:creationId xmlns:a16="http://schemas.microsoft.com/office/drawing/2014/main" id="{3609F4C4-FA65-414B-9FD0-4A7D34922E37}"/>
              </a:ext>
            </a:extLst>
          </p:cNvPr>
          <p:cNvSpPr>
            <a:spLocks noGrp="1"/>
          </p:cNvSpPr>
          <p:nvPr/>
        </p:nvSpPr>
        <p:spPr>
          <a:xfrm>
            <a:off x="2781300" y="1362075"/>
            <a:ext cx="18097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 b="1">
                <a:solidFill>
                  <a:srgbClr val="2474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24745F"/>
                </a:solidFill>
                <a:latin typeface="DejaVu Sans"/>
                <a:ea typeface="DejaVu Sans"/>
                <a:cs typeface="DejaVu Sans"/>
              </a:rPr>
              <a:t>BERLIN PROCESS</a:t>
            </a:r>
          </a:p>
        </p:txBody>
      </p:sp>
      <p:sp>
        <p:nvSpPr>
          <p:cNvPr id="7" name="f2">
            <a:extLst>
              <a:ext uri="{FF2B5EF4-FFF2-40B4-BE49-F238E27FC236}">
                <a16:creationId xmlns:a16="http://schemas.microsoft.com/office/drawing/2014/main" id="{43FD8F88-ED1A-499E-BB34-6456F1DB7A35}"/>
              </a:ext>
            </a:extLst>
          </p:cNvPr>
          <p:cNvSpPr>
            <a:spLocks noGrp="1"/>
          </p:cNvSpPr>
          <p:nvPr/>
        </p:nvSpPr>
        <p:spPr>
          <a:xfrm>
            <a:off x="4695825" y="1362075"/>
            <a:ext cx="14287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 b="1">
                <a:solidFill>
                  <a:srgbClr val="173B6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73B63"/>
                </a:solidFill>
                <a:latin typeface="DejaVu Sans"/>
                <a:ea typeface="DejaVu Sans"/>
                <a:cs typeface="DejaVu Sans"/>
              </a:rPr>
              <a:t>CRM 2.0</a:t>
            </a:r>
          </a:p>
        </p:txBody>
      </p:sp>
      <p:sp>
        <p:nvSpPr>
          <p:cNvPr id="8" name="f3">
            <a:extLst>
              <a:ext uri="{FF2B5EF4-FFF2-40B4-BE49-F238E27FC236}">
                <a16:creationId xmlns:a16="http://schemas.microsoft.com/office/drawing/2014/main" id="{1C3E9513-DC26-4B2E-BEDC-ECA432BE48B9}"/>
              </a:ext>
            </a:extLst>
          </p:cNvPr>
          <p:cNvSpPr>
            <a:spLocks noGrp="1"/>
          </p:cNvSpPr>
          <p:nvPr/>
        </p:nvSpPr>
        <p:spPr>
          <a:xfrm>
            <a:off x="6229350" y="1362075"/>
            <a:ext cx="195262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 b="1">
                <a:solidFill>
                  <a:srgbClr val="2D668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2D6680"/>
                </a:solidFill>
                <a:latin typeface="DejaVu Sans"/>
                <a:ea typeface="DejaVu Sans"/>
                <a:cs typeface="DejaVu Sans"/>
              </a:rPr>
              <a:t>EU GROWTH PLAN</a:t>
            </a:r>
          </a:p>
        </p:txBody>
      </p:sp>
      <p:sp>
        <p:nvSpPr>
          <p:cNvPr id="9" name="f4">
            <a:extLst>
              <a:ext uri="{FF2B5EF4-FFF2-40B4-BE49-F238E27FC236}">
                <a16:creationId xmlns:a16="http://schemas.microsoft.com/office/drawing/2014/main" id="{5077466E-D297-464F-ACE2-F874358C4FFD}"/>
              </a:ext>
            </a:extLst>
          </p:cNvPr>
          <p:cNvSpPr>
            <a:spLocks noGrp="1"/>
          </p:cNvSpPr>
          <p:nvPr/>
        </p:nvSpPr>
        <p:spPr>
          <a:xfrm>
            <a:off x="8286750" y="1362075"/>
            <a:ext cx="290512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EU ACCESSION AND SINGLE MARKET</a:t>
            </a:r>
          </a:p>
        </p:txBody>
      </p:sp>
      <p:sp>
        <p:nvSpPr>
          <p:cNvPr id="10" name="m1">
            <a:extLst>
              <a:ext uri="{FF2B5EF4-FFF2-40B4-BE49-F238E27FC236}">
                <a16:creationId xmlns:a16="http://schemas.microsoft.com/office/drawing/2014/main" id="{BA818DB8-418F-4669-9010-3B73728FC598}"/>
              </a:ext>
            </a:extLst>
          </p:cNvPr>
          <p:cNvSpPr>
            <a:spLocks noGrp="1"/>
          </p:cNvSpPr>
          <p:nvPr/>
        </p:nvSpPr>
        <p:spPr>
          <a:xfrm>
            <a:off x="781050" y="2114550"/>
            <a:ext cx="31432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625" b="1">
                <a:solidFill>
                  <a:srgbClr val="2F8F75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2F8F75"/>
                </a:solidFill>
                <a:latin typeface="DejaVu Sans"/>
                <a:ea typeface="DejaVu Sans"/>
                <a:cs typeface="DejaVu Sans"/>
              </a:rPr>
              <a:t>27%  /  41%</a:t>
            </a:r>
          </a:p>
        </p:txBody>
      </p:sp>
      <p:sp>
        <p:nvSpPr>
          <p:cNvPr id="11" name="m1label">
            <a:extLst>
              <a:ext uri="{FF2B5EF4-FFF2-40B4-BE49-F238E27FC236}">
                <a16:creationId xmlns:a16="http://schemas.microsoft.com/office/drawing/2014/main" id="{E493B34B-C24A-4CBA-9865-3000173E8B69}"/>
              </a:ext>
            </a:extLst>
          </p:cNvPr>
          <p:cNvSpPr>
            <a:spLocks noGrp="1"/>
          </p:cNvSpPr>
          <p:nvPr/>
        </p:nvSpPr>
        <p:spPr>
          <a:xfrm>
            <a:off x="781050" y="267652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GDP per capita relative to the EU average</a:t>
            </a:r>
          </a:p>
          <a:p>
            <a:pPr algn="ctr">
              <a:def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2003  /  2024</a:t>
            </a:r>
          </a:p>
        </p:txBody>
      </p:sp>
      <p:sp>
        <p:nvSpPr>
          <p:cNvPr id="12" name="divider1">
            <a:extLst>
              <a:ext uri="{FF2B5EF4-FFF2-40B4-BE49-F238E27FC236}">
                <a16:creationId xmlns:a16="http://schemas.microsoft.com/office/drawing/2014/main" id="{7BD5F078-FF64-45BB-92A0-6F02F04A86CA}"/>
              </a:ext>
            </a:extLst>
          </p:cNvPr>
          <p:cNvSpPr>
            <a:spLocks noGrp="1"/>
          </p:cNvSpPr>
          <p:nvPr/>
        </p:nvSpPr>
        <p:spPr>
          <a:xfrm>
            <a:off x="4057650" y="2133600"/>
            <a:ext cx="19050" cy="1190625"/>
          </a:xfrm>
          <a:prstGeom prst="rect">
            <a:avLst/>
          </a:prstGeom>
          <a:solidFill>
            <a:srgbClr val="D9E2E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" name="m2">
            <a:extLst>
              <a:ext uri="{FF2B5EF4-FFF2-40B4-BE49-F238E27FC236}">
                <a16:creationId xmlns:a16="http://schemas.microsoft.com/office/drawing/2014/main" id="{59E4B885-F836-47F3-8CE1-DCD84C0A023E}"/>
              </a:ext>
            </a:extLst>
          </p:cNvPr>
          <p:cNvSpPr>
            <a:spLocks noGrp="1"/>
          </p:cNvSpPr>
          <p:nvPr/>
        </p:nvSpPr>
        <p:spPr>
          <a:xfrm>
            <a:off x="4324350" y="2114550"/>
            <a:ext cx="31432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625" b="1">
                <a:solidFill>
                  <a:srgbClr val="D59B32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D59B32"/>
                </a:solidFill>
                <a:latin typeface="DejaVu Sans"/>
                <a:ea typeface="DejaVu Sans"/>
                <a:cs typeface="DejaVu Sans"/>
              </a:rPr>
              <a:t>~40%</a:t>
            </a:r>
          </a:p>
        </p:txBody>
      </p:sp>
      <p:sp>
        <p:nvSpPr>
          <p:cNvPr id="14" name="m2label">
            <a:extLst>
              <a:ext uri="{FF2B5EF4-FFF2-40B4-BE49-F238E27FC236}">
                <a16:creationId xmlns:a16="http://schemas.microsoft.com/office/drawing/2014/main" id="{9C3A254A-213B-4E5E-880E-9AAFD34DA1DC}"/>
              </a:ext>
            </a:extLst>
          </p:cNvPr>
          <p:cNvSpPr>
            <a:spLocks noGrp="1"/>
          </p:cNvSpPr>
          <p:nvPr/>
        </p:nvSpPr>
        <p:spPr>
          <a:xfrm>
            <a:off x="4324350" y="267652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Labour productivity</a:t>
            </a:r>
          </a:p>
          <a:p>
            <a:pPr algn="ctr">
              <a:def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relative to the EU level</a:t>
            </a:r>
          </a:p>
        </p:txBody>
      </p:sp>
      <p:sp>
        <p:nvSpPr>
          <p:cNvPr id="15" name="divider2">
            <a:extLst>
              <a:ext uri="{FF2B5EF4-FFF2-40B4-BE49-F238E27FC236}">
                <a16:creationId xmlns:a16="http://schemas.microsoft.com/office/drawing/2014/main" id="{A8C39FF2-8CA2-41F8-A837-8D46041AC4BE}"/>
              </a:ext>
            </a:extLst>
          </p:cNvPr>
          <p:cNvSpPr>
            <a:spLocks noGrp="1"/>
          </p:cNvSpPr>
          <p:nvPr/>
        </p:nvSpPr>
        <p:spPr>
          <a:xfrm>
            <a:off x="7600950" y="2133600"/>
            <a:ext cx="19050" cy="1190625"/>
          </a:xfrm>
          <a:prstGeom prst="rect">
            <a:avLst/>
          </a:prstGeom>
          <a:solidFill>
            <a:srgbClr val="D9E2E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6" name="m3">
            <a:extLst>
              <a:ext uri="{FF2B5EF4-FFF2-40B4-BE49-F238E27FC236}">
                <a16:creationId xmlns:a16="http://schemas.microsoft.com/office/drawing/2014/main" id="{863B1073-DEC9-47B0-AC01-CD60C72B62B1}"/>
              </a:ext>
            </a:extLst>
          </p:cNvPr>
          <p:cNvSpPr>
            <a:spLocks noGrp="1"/>
          </p:cNvSpPr>
          <p:nvPr/>
        </p:nvSpPr>
        <p:spPr>
          <a:xfrm>
            <a:off x="7867650" y="2114550"/>
            <a:ext cx="35433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625" b="1">
                <a:solidFill>
                  <a:srgbClr val="173B63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73B63"/>
                </a:solidFill>
                <a:latin typeface="DejaVu Sans"/>
                <a:ea typeface="DejaVu Sans"/>
                <a:cs typeface="DejaVu Sans"/>
              </a:rPr>
              <a:t>€87.7 bn</a:t>
            </a:r>
          </a:p>
        </p:txBody>
      </p:sp>
      <p:sp>
        <p:nvSpPr>
          <p:cNvPr id="17" name="m3label">
            <a:extLst>
              <a:ext uri="{FF2B5EF4-FFF2-40B4-BE49-F238E27FC236}">
                <a16:creationId xmlns:a16="http://schemas.microsoft.com/office/drawing/2014/main" id="{5025A3A0-996A-4D60-947E-5F689234B215}"/>
              </a:ext>
            </a:extLst>
          </p:cNvPr>
          <p:cNvSpPr>
            <a:spLocks noGrp="1"/>
          </p:cNvSpPr>
          <p:nvPr/>
        </p:nvSpPr>
        <p:spPr>
          <a:xfrm>
            <a:off x="7867650" y="2676525"/>
            <a:ext cx="35433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EU–Western Balkans</a:t>
            </a:r>
          </a:p>
          <a:p>
            <a:pPr algn="ctr">
              <a:def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trade in goods, 2025</a:t>
            </a:r>
          </a:p>
        </p:txBody>
      </p:sp>
      <p:sp>
        <p:nvSpPr>
          <p:cNvPr id="18" name="gap-label">
            <a:extLst>
              <a:ext uri="{FF2B5EF4-FFF2-40B4-BE49-F238E27FC236}">
                <a16:creationId xmlns:a16="http://schemas.microsoft.com/office/drawing/2014/main" id="{78FF693A-145D-4030-B025-F261E7A51184}"/>
              </a:ext>
            </a:extLst>
          </p:cNvPr>
          <p:cNvSpPr>
            <a:spLocks noGrp="1"/>
          </p:cNvSpPr>
          <p:nvPr/>
        </p:nvSpPr>
        <p:spPr>
          <a:xfrm>
            <a:off x="781050" y="3571875"/>
            <a:ext cx="2476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050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THE REMAINING GAP</a:t>
            </a:r>
          </a:p>
        </p:txBody>
      </p:sp>
      <p:sp>
        <p:nvSpPr>
          <p:cNvPr id="19" name="gap-text">
            <a:extLst>
              <a:ext uri="{FF2B5EF4-FFF2-40B4-BE49-F238E27FC236}">
                <a16:creationId xmlns:a16="http://schemas.microsoft.com/office/drawing/2014/main" id="{34166520-353B-42A5-9864-5F0D302625B7}"/>
              </a:ext>
            </a:extLst>
          </p:cNvPr>
          <p:cNvSpPr>
            <a:spLocks noGrp="1"/>
          </p:cNvSpPr>
          <p:nvPr/>
        </p:nvSpPr>
        <p:spPr>
          <a:xfrm>
            <a:off x="781050" y="3857625"/>
            <a:ext cx="49530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Convergence remains slow, with persistent constraints in skills, infrastructure, digitalisation and productive investment.</a:t>
            </a:r>
          </a:p>
        </p:txBody>
      </p:sp>
      <p:sp>
        <p:nvSpPr>
          <p:cNvPr id="20" name="opportunity-label">
            <a:extLst>
              <a:ext uri="{FF2B5EF4-FFF2-40B4-BE49-F238E27FC236}">
                <a16:creationId xmlns:a16="http://schemas.microsoft.com/office/drawing/2014/main" id="{71F341FF-2520-4C0F-A0EA-1F6DEBF2BD47}"/>
              </a:ext>
            </a:extLst>
          </p:cNvPr>
          <p:cNvSpPr>
            <a:spLocks noGrp="1"/>
          </p:cNvSpPr>
          <p:nvPr/>
        </p:nvSpPr>
        <p:spPr>
          <a:xfrm>
            <a:off x="6229350" y="3571875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050" b="1">
                <a:solidFill>
                  <a:srgbClr val="24745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4745F"/>
                </a:solidFill>
                <a:latin typeface="DejaVu Sans"/>
                <a:ea typeface="DejaVu Sans"/>
                <a:cs typeface="DejaVu Sans"/>
              </a:rPr>
              <a:t>INVESTMENT OPPORTUNITY</a:t>
            </a:r>
          </a:p>
        </p:txBody>
      </p:sp>
      <p:sp>
        <p:nvSpPr>
          <p:cNvPr id="21" name="opportunity-text">
            <a:extLst>
              <a:ext uri="{FF2B5EF4-FFF2-40B4-BE49-F238E27FC236}">
                <a16:creationId xmlns:a16="http://schemas.microsoft.com/office/drawing/2014/main" id="{17F6801E-B510-4CAB-A245-E87C79F7E37F}"/>
              </a:ext>
            </a:extLst>
          </p:cNvPr>
          <p:cNvSpPr>
            <a:spLocks noGrp="1"/>
          </p:cNvSpPr>
          <p:nvPr/>
        </p:nvSpPr>
        <p:spPr>
          <a:xfrm>
            <a:off x="6229350" y="3857625"/>
            <a:ext cx="51816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A more integrated and predictable market can strengthen competitiveness and help firms enter higher-value European supply chains.</a:t>
            </a:r>
          </a:p>
        </p:txBody>
      </p:sp>
      <p:sp>
        <p:nvSpPr>
          <p:cNvPr id="22" name="key-message-band">
            <a:extLst>
              <a:ext uri="{FF2B5EF4-FFF2-40B4-BE49-F238E27FC236}">
                <a16:creationId xmlns:a16="http://schemas.microsoft.com/office/drawing/2014/main" id="{9CCB4DFB-D721-47EB-B9A7-700A0186064E}"/>
              </a:ext>
            </a:extLst>
          </p:cNvPr>
          <p:cNvSpPr>
            <a:spLocks noGrp="1"/>
          </p:cNvSpPr>
          <p:nvPr/>
        </p:nvSpPr>
        <p:spPr>
          <a:xfrm>
            <a:off x="685800" y="5000625"/>
            <a:ext cx="10820400" cy="1323975"/>
          </a:xfrm>
          <a:prstGeom prst="roundRect">
            <a:avLst>
              <a:gd name="adj" fmla="val 5755"/>
            </a:avLst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3" name="key-label">
            <a:extLst>
              <a:ext uri="{FF2B5EF4-FFF2-40B4-BE49-F238E27FC236}">
                <a16:creationId xmlns:a16="http://schemas.microsoft.com/office/drawing/2014/main" id="{2BAE503A-E4BA-4962-86BA-C18A16437A67}"/>
              </a:ext>
            </a:extLst>
          </p:cNvPr>
          <p:cNvSpPr>
            <a:spLocks noGrp="1"/>
          </p:cNvSpPr>
          <p:nvPr/>
        </p:nvSpPr>
        <p:spPr>
          <a:xfrm>
            <a:off x="952500" y="5162550"/>
            <a:ext cx="1714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rPr>
              <a:t>KEY MESSAGE</a:t>
            </a:r>
          </a:p>
        </p:txBody>
      </p:sp>
      <p:sp>
        <p:nvSpPr>
          <p:cNvPr id="24" name="key-text">
            <a:extLst>
              <a:ext uri="{FF2B5EF4-FFF2-40B4-BE49-F238E27FC236}">
                <a16:creationId xmlns:a16="http://schemas.microsoft.com/office/drawing/2014/main" id="{AE96C8AC-0074-4497-8340-B74E4BDC4280}"/>
              </a:ext>
            </a:extLst>
          </p:cNvPr>
          <p:cNvSpPr>
            <a:spLocks noGrp="1"/>
          </p:cNvSpPr>
          <p:nvPr/>
        </p:nvSpPr>
        <p:spPr>
          <a:xfrm>
            <a:off x="952500" y="5429250"/>
            <a:ext cx="101727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The region is increasingly connected to the EU. The depth and quality of integration must now improve to deliver stronger investment and business opportunities.</a:t>
            </a:r>
          </a:p>
        </p:txBody>
      </p:sp>
    </p:spTree>
    <p:extLst>
      <p:ext uri="{BB962C8B-B14F-4D97-AF65-F5344CB8AC3E}">
        <p14:creationId xmlns:p14="http://schemas.microsoft.com/office/powerpoint/2010/main" val="1417194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op-accent">
            <a:extLst>
              <a:ext uri="{FF2B5EF4-FFF2-40B4-BE49-F238E27FC236}">
                <a16:creationId xmlns:a16="http://schemas.microsoft.com/office/drawing/2014/main" id="{E347885A-5635-4487-8A74-4D1DE8E8694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section">
            <a:extLst>
              <a:ext uri="{FF2B5EF4-FFF2-40B4-BE49-F238E27FC236}">
                <a16:creationId xmlns:a16="http://schemas.microsoft.com/office/drawing/2014/main" id="{9AB3F8C2-3D27-4517-88DE-DCA76C667C3E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4762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rPr>
              <a:t>ASSESSMENT APPROACH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40EB1E64-C694-4564-909A-3C8753FC1D86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Tracking progress from commitment to results in practice</a:t>
            </a:r>
          </a:p>
        </p:txBody>
      </p:sp>
      <p:sp>
        <p:nvSpPr>
          <p:cNvPr id="4" name="objective">
            <a:extLst>
              <a:ext uri="{FF2B5EF4-FFF2-40B4-BE49-F238E27FC236}">
                <a16:creationId xmlns:a16="http://schemas.microsoft.com/office/drawing/2014/main" id="{B7F08ADD-A8E4-4F1E-86B7-AA7D484F1E9D}"/>
              </a:ext>
            </a:extLst>
          </p:cNvPr>
          <p:cNvSpPr>
            <a:spLocks noGrp="1"/>
          </p:cNvSpPr>
          <p:nvPr/>
        </p:nvSpPr>
        <p:spPr>
          <a:xfrm>
            <a:off x="685800" y="1057275"/>
            <a:ext cx="108204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0">
                <a:solidFill>
                  <a:srgbClr val="49647D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49647D"/>
                </a:solidFill>
                <a:latin typeface="DejaVu Sans"/>
                <a:ea typeface="DejaVu Sans"/>
                <a:cs typeface="DejaVu Sans"/>
              </a:rPr>
              <a:t>Objective: assess how far selected CRM 2.0 commitments have progressed towards operational implementation and tangible results.</a:t>
            </a:r>
          </a:p>
        </p:txBody>
      </p:sp>
      <p:sp>
        <p:nvSpPr>
          <p:cNvPr id="5" name="continuum-label">
            <a:extLst>
              <a:ext uri="{FF2B5EF4-FFF2-40B4-BE49-F238E27FC236}">
                <a16:creationId xmlns:a16="http://schemas.microsoft.com/office/drawing/2014/main" id="{492F9178-CFAB-4CAF-B89E-AB174B75F69D}"/>
              </a:ext>
            </a:extLst>
          </p:cNvPr>
          <p:cNvSpPr>
            <a:spLocks noGrp="1"/>
          </p:cNvSpPr>
          <p:nvPr/>
        </p:nvSpPr>
        <p:spPr>
          <a:xfrm>
            <a:off x="685800" y="15621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24745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24745F"/>
                </a:solidFill>
                <a:latin typeface="DejaVu Sans"/>
                <a:ea typeface="DejaVu Sans"/>
                <a:cs typeface="DejaVu Sans"/>
              </a:rPr>
              <a:t>IMPLEMENTATION CONTINUUM</a:t>
            </a:r>
          </a:p>
        </p:txBody>
      </p:sp>
      <p:sp>
        <p:nvSpPr>
          <p:cNvPr id="6" name="continuum-line">
            <a:extLst>
              <a:ext uri="{FF2B5EF4-FFF2-40B4-BE49-F238E27FC236}">
                <a16:creationId xmlns:a16="http://schemas.microsoft.com/office/drawing/2014/main" id="{60FCAC87-A00B-40D8-A83B-356FC7F8D113}"/>
              </a:ext>
            </a:extLst>
          </p:cNvPr>
          <p:cNvSpPr>
            <a:spLocks noGrp="1"/>
          </p:cNvSpPr>
          <p:nvPr/>
        </p:nvSpPr>
        <p:spPr>
          <a:xfrm>
            <a:off x="1304925" y="2266950"/>
            <a:ext cx="9582150" cy="57150"/>
          </a:xfrm>
          <a:prstGeom prst="rect">
            <a:avLst/>
          </a:prstGeom>
          <a:solidFill>
            <a:srgbClr val="C8D5E1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" name="s1n">
            <a:extLst>
              <a:ext uri="{FF2B5EF4-FFF2-40B4-BE49-F238E27FC236}">
                <a16:creationId xmlns:a16="http://schemas.microsoft.com/office/drawing/2014/main" id="{07B198CB-F36C-4D9E-B5B3-0A76B75448EC}"/>
              </a:ext>
            </a:extLst>
          </p:cNvPr>
          <p:cNvSpPr>
            <a:spLocks noGrp="1"/>
          </p:cNvSpPr>
          <p:nvPr/>
        </p:nvSpPr>
        <p:spPr>
          <a:xfrm>
            <a:off x="990600" y="2009775"/>
            <a:ext cx="571500" cy="571500"/>
          </a:xfrm>
          <a:prstGeom prst="rect">
            <a:avLst/>
          </a:prstGeom>
          <a:solidFill>
            <a:srgbClr val="5D7187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s1">
            <a:extLst>
              <a:ext uri="{FF2B5EF4-FFF2-40B4-BE49-F238E27FC236}">
                <a16:creationId xmlns:a16="http://schemas.microsoft.com/office/drawing/2014/main" id="{9E52B37E-CC76-4E54-BA9F-DCE7C018C151}"/>
              </a:ext>
            </a:extLst>
          </p:cNvPr>
          <p:cNvSpPr>
            <a:spLocks noGrp="1"/>
          </p:cNvSpPr>
          <p:nvPr/>
        </p:nvSpPr>
        <p:spPr>
          <a:xfrm>
            <a:off x="685800" y="2657475"/>
            <a:ext cx="2143125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FORMAL</a:t>
            </a:r>
          </a:p>
          <a:p>
            <a:pPr algn="ctr">
              <a:def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COMMITMENT</a:t>
            </a:r>
          </a:p>
        </p:txBody>
      </p:sp>
      <p:sp>
        <p:nvSpPr>
          <p:cNvPr id="9" name="s2n">
            <a:extLst>
              <a:ext uri="{FF2B5EF4-FFF2-40B4-BE49-F238E27FC236}">
                <a16:creationId xmlns:a16="http://schemas.microsoft.com/office/drawing/2014/main" id="{272221B9-964A-45BB-A9A6-D5C1C755BC77}"/>
              </a:ext>
            </a:extLst>
          </p:cNvPr>
          <p:cNvSpPr>
            <a:spLocks noGrp="1"/>
          </p:cNvSpPr>
          <p:nvPr/>
        </p:nvSpPr>
        <p:spPr>
          <a:xfrm>
            <a:off x="3781425" y="2009775"/>
            <a:ext cx="571500" cy="571500"/>
          </a:xfrm>
          <a:prstGeom prst="rect">
            <a:avLst/>
          </a:prstGeom>
          <a:solidFill>
            <a:srgbClr val="3B7F9E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0" name="s2">
            <a:extLst>
              <a:ext uri="{FF2B5EF4-FFF2-40B4-BE49-F238E27FC236}">
                <a16:creationId xmlns:a16="http://schemas.microsoft.com/office/drawing/2014/main" id="{4730BA12-D999-4555-AEF7-21643A6F432E}"/>
              </a:ext>
            </a:extLst>
          </p:cNvPr>
          <p:cNvSpPr>
            <a:spLocks noGrp="1"/>
          </p:cNvSpPr>
          <p:nvPr/>
        </p:nvSpPr>
        <p:spPr>
          <a:xfrm>
            <a:off x="3000375" y="2657475"/>
            <a:ext cx="2143125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REGULATORY</a:t>
            </a:r>
          </a:p>
          <a:p>
            <a:pPr algn="ctr">
              <a:def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IMPLEMENTATION</a:t>
            </a:r>
          </a:p>
        </p:txBody>
      </p:sp>
      <p:sp>
        <p:nvSpPr>
          <p:cNvPr id="11" name="s3n">
            <a:extLst>
              <a:ext uri="{FF2B5EF4-FFF2-40B4-BE49-F238E27FC236}">
                <a16:creationId xmlns:a16="http://schemas.microsoft.com/office/drawing/2014/main" id="{522B5AEE-01FE-420A-B6B1-BB3E92F36CDD}"/>
              </a:ext>
            </a:extLst>
          </p:cNvPr>
          <p:cNvSpPr>
            <a:spLocks noGrp="1"/>
          </p:cNvSpPr>
          <p:nvPr/>
        </p:nvSpPr>
        <p:spPr>
          <a:xfrm>
            <a:off x="6572250" y="2009775"/>
            <a:ext cx="571500" cy="571500"/>
          </a:xfrm>
          <a:prstGeom prst="rect">
            <a:avLst/>
          </a:prstGeom>
          <a:solidFill>
            <a:srgbClr val="2F8F75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2" name="s3">
            <a:extLst>
              <a:ext uri="{FF2B5EF4-FFF2-40B4-BE49-F238E27FC236}">
                <a16:creationId xmlns:a16="http://schemas.microsoft.com/office/drawing/2014/main" id="{20262B47-3DCC-4148-A589-6F538CD99615}"/>
              </a:ext>
            </a:extLst>
          </p:cNvPr>
          <p:cNvSpPr>
            <a:spLocks noGrp="1"/>
          </p:cNvSpPr>
          <p:nvPr/>
        </p:nvSpPr>
        <p:spPr>
          <a:xfrm>
            <a:off x="5791200" y="2657475"/>
            <a:ext cx="2143125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OPERATIONAL</a:t>
            </a:r>
          </a:p>
          <a:p>
            <a:pPr algn="ctr">
              <a:def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APPLICATION</a:t>
            </a:r>
          </a:p>
        </p:txBody>
      </p:sp>
      <p:sp>
        <p:nvSpPr>
          <p:cNvPr id="13" name="s4n">
            <a:extLst>
              <a:ext uri="{FF2B5EF4-FFF2-40B4-BE49-F238E27FC236}">
                <a16:creationId xmlns:a16="http://schemas.microsoft.com/office/drawing/2014/main" id="{89B61163-2DBF-4245-81F7-B49B3AC79C1B}"/>
              </a:ext>
            </a:extLst>
          </p:cNvPr>
          <p:cNvSpPr>
            <a:spLocks noGrp="1"/>
          </p:cNvSpPr>
          <p:nvPr/>
        </p:nvSpPr>
        <p:spPr>
          <a:xfrm>
            <a:off x="9363075" y="2009775"/>
            <a:ext cx="571500" cy="571500"/>
          </a:xfrm>
          <a:prstGeom prst="rect">
            <a:avLst/>
          </a:prstGeom>
          <a:solidFill>
            <a:srgbClr val="D59B32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4" name="s4">
            <a:extLst>
              <a:ext uri="{FF2B5EF4-FFF2-40B4-BE49-F238E27FC236}">
                <a16:creationId xmlns:a16="http://schemas.microsoft.com/office/drawing/2014/main" id="{BBDF3B8B-DAA3-46F6-8AFF-FC2C273D6D1F}"/>
              </a:ext>
            </a:extLst>
          </p:cNvPr>
          <p:cNvSpPr>
            <a:spLocks noGrp="1"/>
          </p:cNvSpPr>
          <p:nvPr/>
        </p:nvSpPr>
        <p:spPr>
          <a:xfrm>
            <a:off x="8582025" y="2657475"/>
            <a:ext cx="2143125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RESULTS</a:t>
            </a:r>
          </a:p>
          <a:p>
            <a:pPr algn="ctr">
              <a:def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IN PRACTICE</a:t>
            </a:r>
          </a:p>
        </p:txBody>
      </p:sp>
      <p:sp>
        <p:nvSpPr>
          <p:cNvPr id="15" name="left-rule">
            <a:extLst>
              <a:ext uri="{FF2B5EF4-FFF2-40B4-BE49-F238E27FC236}">
                <a16:creationId xmlns:a16="http://schemas.microsoft.com/office/drawing/2014/main" id="{E814C49D-543C-46D8-A14D-AF16B370BFA6}"/>
              </a:ext>
            </a:extLst>
          </p:cNvPr>
          <p:cNvSpPr>
            <a:spLocks noGrp="1"/>
          </p:cNvSpPr>
          <p:nvPr/>
        </p:nvSpPr>
        <p:spPr>
          <a:xfrm>
            <a:off x="685800" y="3486150"/>
            <a:ext cx="57150" cy="1333500"/>
          </a:xfrm>
          <a:prstGeom prst="rect">
            <a:avLst/>
          </a:prstGeom>
          <a:solidFill>
            <a:srgbClr val="2F8F75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6" name="evidence-label">
            <a:extLst>
              <a:ext uri="{FF2B5EF4-FFF2-40B4-BE49-F238E27FC236}">
                <a16:creationId xmlns:a16="http://schemas.microsoft.com/office/drawing/2014/main" id="{D15F6FE2-1949-4A44-8A0C-A706C73B3DCE}"/>
              </a:ext>
            </a:extLst>
          </p:cNvPr>
          <p:cNvSpPr>
            <a:spLocks noGrp="1"/>
          </p:cNvSpPr>
          <p:nvPr/>
        </p:nvSpPr>
        <p:spPr>
          <a:xfrm>
            <a:off x="933450" y="3448050"/>
            <a:ext cx="28575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050" b="1">
                <a:solidFill>
                  <a:srgbClr val="24745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4745F"/>
                </a:solidFill>
                <a:latin typeface="DejaVu Sans"/>
                <a:ea typeface="DejaVu Sans"/>
                <a:cs typeface="DejaVu Sans"/>
              </a:rPr>
              <a:t>EVIDENCE BASE</a:t>
            </a:r>
          </a:p>
        </p:txBody>
      </p:sp>
      <p:sp>
        <p:nvSpPr>
          <p:cNvPr id="17" name="evidence-text">
            <a:extLst>
              <a:ext uri="{FF2B5EF4-FFF2-40B4-BE49-F238E27FC236}">
                <a16:creationId xmlns:a16="http://schemas.microsoft.com/office/drawing/2014/main" id="{7C881555-D251-4C13-B94B-8BF3256CC3EB}"/>
              </a:ext>
            </a:extLst>
          </p:cNvPr>
          <p:cNvSpPr>
            <a:spLocks noGrp="1"/>
          </p:cNvSpPr>
          <p:nvPr/>
        </p:nvSpPr>
        <p:spPr>
          <a:xfrm>
            <a:off x="933450" y="3781425"/>
            <a:ext cx="4857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Institutional reporting and operational evidence are assessed alongside independent analysis and private-sector experience. The focus remains regional, selective and business-oriented.</a:t>
            </a:r>
          </a:p>
        </p:txBody>
      </p:sp>
      <p:sp>
        <p:nvSpPr>
          <p:cNvPr id="18" name="right-rule">
            <a:extLst>
              <a:ext uri="{FF2B5EF4-FFF2-40B4-BE49-F238E27FC236}">
                <a16:creationId xmlns:a16="http://schemas.microsoft.com/office/drawing/2014/main" id="{6C3670CB-2E16-4949-86B4-2FFCE35D83DB}"/>
              </a:ext>
            </a:extLst>
          </p:cNvPr>
          <p:cNvSpPr>
            <a:spLocks noGrp="1"/>
          </p:cNvSpPr>
          <p:nvPr/>
        </p:nvSpPr>
        <p:spPr>
          <a:xfrm>
            <a:off x="6191250" y="3486150"/>
            <a:ext cx="57150" cy="1333500"/>
          </a:xfrm>
          <a:prstGeom prst="rect">
            <a:avLst/>
          </a:prstGeom>
          <a:solidFill>
            <a:srgbClr val="D59B3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9" name="boundary-label">
            <a:extLst>
              <a:ext uri="{FF2B5EF4-FFF2-40B4-BE49-F238E27FC236}">
                <a16:creationId xmlns:a16="http://schemas.microsoft.com/office/drawing/2014/main" id="{6CFAB508-2280-4774-9C24-562B9F680D77}"/>
              </a:ext>
            </a:extLst>
          </p:cNvPr>
          <p:cNvSpPr>
            <a:spLocks noGrp="1"/>
          </p:cNvSpPr>
          <p:nvPr/>
        </p:nvSpPr>
        <p:spPr>
          <a:xfrm>
            <a:off x="6438900" y="3448050"/>
            <a:ext cx="28575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050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ASSESSMENT BOUNDARIES</a:t>
            </a:r>
          </a:p>
        </p:txBody>
      </p:sp>
      <p:sp>
        <p:nvSpPr>
          <p:cNvPr id="20" name="boundary-text">
            <a:extLst>
              <a:ext uri="{FF2B5EF4-FFF2-40B4-BE49-F238E27FC236}">
                <a16:creationId xmlns:a16="http://schemas.microsoft.com/office/drawing/2014/main" id="{CD50CDED-00FA-496F-8FC3-C43AA71AC95C}"/>
              </a:ext>
            </a:extLst>
          </p:cNvPr>
          <p:cNvSpPr>
            <a:spLocks noGrp="1"/>
          </p:cNvSpPr>
          <p:nvPr/>
        </p:nvSpPr>
        <p:spPr>
          <a:xfrm>
            <a:off x="6438900" y="3781425"/>
            <a:ext cx="487680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The assessment does not rank economies, review every CRM action or attribute wider economic developments directly to CRM. It identifies progress, gaps and future milestones.</a:t>
            </a:r>
          </a:p>
        </p:txBody>
      </p:sp>
      <p:sp>
        <p:nvSpPr>
          <p:cNvPr id="21" name="key-message-band">
            <a:extLst>
              <a:ext uri="{FF2B5EF4-FFF2-40B4-BE49-F238E27FC236}">
                <a16:creationId xmlns:a16="http://schemas.microsoft.com/office/drawing/2014/main" id="{BE2DAEC3-0782-4661-994B-A400E4846FF6}"/>
              </a:ext>
            </a:extLst>
          </p:cNvPr>
          <p:cNvSpPr>
            <a:spLocks noGrp="1"/>
          </p:cNvSpPr>
          <p:nvPr/>
        </p:nvSpPr>
        <p:spPr>
          <a:xfrm>
            <a:off x="685800" y="5095875"/>
            <a:ext cx="10820400" cy="1228725"/>
          </a:xfrm>
          <a:prstGeom prst="roundRect">
            <a:avLst>
              <a:gd name="adj" fmla="val 6202"/>
            </a:avLst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2" name="key-label">
            <a:extLst>
              <a:ext uri="{FF2B5EF4-FFF2-40B4-BE49-F238E27FC236}">
                <a16:creationId xmlns:a16="http://schemas.microsoft.com/office/drawing/2014/main" id="{A5C81473-9AB9-451A-9405-46A510AD0AFB}"/>
              </a:ext>
            </a:extLst>
          </p:cNvPr>
          <p:cNvSpPr>
            <a:spLocks noGrp="1"/>
          </p:cNvSpPr>
          <p:nvPr/>
        </p:nvSpPr>
        <p:spPr>
          <a:xfrm>
            <a:off x="952500" y="5248275"/>
            <a:ext cx="1714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rPr>
              <a:t>CORE QUESTION</a:t>
            </a:r>
          </a:p>
        </p:txBody>
      </p:sp>
      <p:sp>
        <p:nvSpPr>
          <p:cNvPr id="23" name="key-text">
            <a:extLst>
              <a:ext uri="{FF2B5EF4-FFF2-40B4-BE49-F238E27FC236}">
                <a16:creationId xmlns:a16="http://schemas.microsoft.com/office/drawing/2014/main" id="{001527FF-B77B-43D9-9D81-DA29B546CAB9}"/>
              </a:ext>
            </a:extLst>
          </p:cNvPr>
          <p:cNvSpPr>
            <a:spLocks noGrp="1"/>
          </p:cNvSpPr>
          <p:nvPr/>
        </p:nvSpPr>
        <p:spPr>
          <a:xfrm>
            <a:off x="952500" y="5514975"/>
            <a:ext cx="101727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How far have agreed measures moved into operational use, and are businesses experiencing observable benefits?</a:t>
            </a:r>
          </a:p>
        </p:txBody>
      </p:sp>
    </p:spTree>
    <p:extLst>
      <p:ext uri="{BB962C8B-B14F-4D97-AF65-F5344CB8AC3E}">
        <p14:creationId xmlns:p14="http://schemas.microsoft.com/office/powerpoint/2010/main" val="1049310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378790"/>
            <a:ext cx="12192000" cy="610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447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op-accent">
            <a:extLst>
              <a:ext uri="{FF2B5EF4-FFF2-40B4-BE49-F238E27FC236}">
                <a16:creationId xmlns:a16="http://schemas.microsoft.com/office/drawing/2014/main" id="{E13AC838-9DE1-49F9-B6D3-C6D6A1AAB9B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section">
            <a:extLst>
              <a:ext uri="{FF2B5EF4-FFF2-40B4-BE49-F238E27FC236}">
                <a16:creationId xmlns:a16="http://schemas.microsoft.com/office/drawing/2014/main" id="{2806500F-60BB-46BC-9B6C-EFAE45FB9E6A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4762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rPr>
              <a:t>EVIDENCE BASE AND STAKEHOLDER INPUT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CF26714D-DC2B-41A3-8E6B-4344AE3D436E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Three perspectives test whether formal progress reaches businesses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78E12E5A-DE5F-4F16-B141-F5A923FA642B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8204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0">
                <a:solidFill>
                  <a:srgbClr val="49647D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49647D"/>
                </a:solidFill>
                <a:latin typeface="DejaVu Sans"/>
                <a:ea typeface="DejaVu Sans"/>
                <a:cs typeface="DejaVu Sans"/>
              </a:rPr>
              <a:t>No single source can adequately capture the full implementation of CRM 2.0.</a:t>
            </a:r>
          </a:p>
        </p:txBody>
      </p:sp>
      <p:sp>
        <p:nvSpPr>
          <p:cNvPr id="5" name="rule1">
            <a:extLst>
              <a:ext uri="{FF2B5EF4-FFF2-40B4-BE49-F238E27FC236}">
                <a16:creationId xmlns:a16="http://schemas.microsoft.com/office/drawing/2014/main" id="{F5120666-2C8C-47B4-B3DF-54A4331A035A}"/>
              </a:ext>
            </a:extLst>
          </p:cNvPr>
          <p:cNvSpPr>
            <a:spLocks noGrp="1"/>
          </p:cNvSpPr>
          <p:nvPr/>
        </p:nvSpPr>
        <p:spPr>
          <a:xfrm>
            <a:off x="685800" y="1657350"/>
            <a:ext cx="57150" cy="2724150"/>
          </a:xfrm>
          <a:prstGeom prst="rect">
            <a:avLst/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n1">
            <a:extLst>
              <a:ext uri="{FF2B5EF4-FFF2-40B4-BE49-F238E27FC236}">
                <a16:creationId xmlns:a16="http://schemas.microsoft.com/office/drawing/2014/main" id="{8CCA3DD6-6638-483A-9981-E0AE138DDBD0}"/>
              </a:ext>
            </a:extLst>
          </p:cNvPr>
          <p:cNvSpPr>
            <a:spLocks noGrp="1"/>
          </p:cNvSpPr>
          <p:nvPr/>
        </p:nvSpPr>
        <p:spPr>
          <a:xfrm>
            <a:off x="933450" y="1609725"/>
            <a:ext cx="552450" cy="552450"/>
          </a:xfrm>
          <a:prstGeom prst="rect">
            <a:avLst/>
          </a:prstGeom>
          <a:solidFill>
            <a:srgbClr val="173B63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7" name="h1">
            <a:extLst>
              <a:ext uri="{FF2B5EF4-FFF2-40B4-BE49-F238E27FC236}">
                <a16:creationId xmlns:a16="http://schemas.microsoft.com/office/drawing/2014/main" id="{35BC9E26-FAF9-4CA6-98B6-59D286D6FA4A}"/>
              </a:ext>
            </a:extLst>
          </p:cNvPr>
          <p:cNvSpPr>
            <a:spLocks noGrp="1"/>
          </p:cNvSpPr>
          <p:nvPr/>
        </p:nvSpPr>
        <p:spPr>
          <a:xfrm>
            <a:off x="933450" y="2276475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>
                <a:solidFill>
                  <a:srgbClr val="173B6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B63"/>
                </a:solidFill>
                <a:latin typeface="DejaVu Sans"/>
                <a:ea typeface="DejaVu Sans"/>
                <a:cs typeface="DejaVu Sans"/>
              </a:rPr>
              <a:t>INSTITUTIONAL</a:t>
            </a:r>
          </a:p>
          <a:p>
            <a:pPr algn="l">
              <a:defRPr sz="1350" b="1">
                <a:solidFill>
                  <a:srgbClr val="173B6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B63"/>
                </a:solidFill>
                <a:latin typeface="DejaVu Sans"/>
                <a:ea typeface="DejaVu Sans"/>
                <a:cs typeface="DejaVu Sans"/>
              </a:rPr>
              <a:t>EVIDENCE</a:t>
            </a:r>
          </a:p>
        </p:txBody>
      </p:sp>
      <p:sp>
        <p:nvSpPr>
          <p:cNvPr id="8" name="d1">
            <a:extLst>
              <a:ext uri="{FF2B5EF4-FFF2-40B4-BE49-F238E27FC236}">
                <a16:creationId xmlns:a16="http://schemas.microsoft.com/office/drawing/2014/main" id="{BC9930DA-AEF3-4775-B2B2-1495648F8961}"/>
              </a:ext>
            </a:extLst>
          </p:cNvPr>
          <p:cNvSpPr>
            <a:spLocks noGrp="1"/>
          </p:cNvSpPr>
          <p:nvPr/>
        </p:nvSpPr>
        <p:spPr>
          <a:xfrm>
            <a:off x="933450" y="2847975"/>
            <a:ext cx="2914650" cy="1390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38" b="0" dirty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CRM frameworks, implementation decisions and reporting from RCC, CEFTA, the Transport Community, the European Commission and national authorities.</a:t>
            </a:r>
          </a:p>
        </p:txBody>
      </p:sp>
      <p:sp>
        <p:nvSpPr>
          <p:cNvPr id="9" name="rule2">
            <a:extLst>
              <a:ext uri="{FF2B5EF4-FFF2-40B4-BE49-F238E27FC236}">
                <a16:creationId xmlns:a16="http://schemas.microsoft.com/office/drawing/2014/main" id="{287DE7AA-425B-46B1-9858-F6F824FD7170}"/>
              </a:ext>
            </a:extLst>
          </p:cNvPr>
          <p:cNvSpPr>
            <a:spLocks noGrp="1"/>
          </p:cNvSpPr>
          <p:nvPr/>
        </p:nvSpPr>
        <p:spPr>
          <a:xfrm>
            <a:off x="4267200" y="1657350"/>
            <a:ext cx="57150" cy="2724150"/>
          </a:xfrm>
          <a:prstGeom prst="rect">
            <a:avLst/>
          </a:prstGeom>
          <a:solidFill>
            <a:srgbClr val="3B7F9E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" name="n2">
            <a:extLst>
              <a:ext uri="{FF2B5EF4-FFF2-40B4-BE49-F238E27FC236}">
                <a16:creationId xmlns:a16="http://schemas.microsoft.com/office/drawing/2014/main" id="{75D93990-C6F6-4EFF-A807-677A394BA8DD}"/>
              </a:ext>
            </a:extLst>
          </p:cNvPr>
          <p:cNvSpPr>
            <a:spLocks noGrp="1"/>
          </p:cNvSpPr>
          <p:nvPr/>
        </p:nvSpPr>
        <p:spPr>
          <a:xfrm>
            <a:off x="4514850" y="1609725"/>
            <a:ext cx="552450" cy="552450"/>
          </a:xfrm>
          <a:prstGeom prst="rect">
            <a:avLst/>
          </a:prstGeom>
          <a:solidFill>
            <a:srgbClr val="3B7F9E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1" name="h2">
            <a:extLst>
              <a:ext uri="{FF2B5EF4-FFF2-40B4-BE49-F238E27FC236}">
                <a16:creationId xmlns:a16="http://schemas.microsoft.com/office/drawing/2014/main" id="{E10CC3FD-EED7-4782-B8EF-BE408BADDA3B}"/>
              </a:ext>
            </a:extLst>
          </p:cNvPr>
          <p:cNvSpPr>
            <a:spLocks noGrp="1"/>
          </p:cNvSpPr>
          <p:nvPr/>
        </p:nvSpPr>
        <p:spPr>
          <a:xfrm>
            <a:off x="4514850" y="2276475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>
                <a:solidFill>
                  <a:srgbClr val="2D6680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D6680"/>
                </a:solidFill>
                <a:latin typeface="DejaVu Sans"/>
                <a:ea typeface="DejaVu Sans"/>
                <a:cs typeface="DejaVu Sans"/>
              </a:rPr>
              <a:t>OPERATIONAL AND</a:t>
            </a:r>
          </a:p>
          <a:p>
            <a:pPr algn="l">
              <a:defRPr sz="1350" b="1">
                <a:solidFill>
                  <a:srgbClr val="2D6680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D6680"/>
                </a:solidFill>
                <a:latin typeface="DejaVu Sans"/>
                <a:ea typeface="DejaVu Sans"/>
                <a:cs typeface="DejaVu Sans"/>
              </a:rPr>
              <a:t>INDEPENDENT EVIDENCE</a:t>
            </a:r>
          </a:p>
        </p:txBody>
      </p:sp>
      <p:sp>
        <p:nvSpPr>
          <p:cNvPr id="12" name="d2">
            <a:extLst>
              <a:ext uri="{FF2B5EF4-FFF2-40B4-BE49-F238E27FC236}">
                <a16:creationId xmlns:a16="http://schemas.microsoft.com/office/drawing/2014/main" id="{71DCC083-F178-467D-A5BF-1EDD7AD54500}"/>
              </a:ext>
            </a:extLst>
          </p:cNvPr>
          <p:cNvSpPr>
            <a:spLocks noGrp="1"/>
          </p:cNvSpPr>
          <p:nvPr/>
        </p:nvSpPr>
        <p:spPr>
          <a:xfrm>
            <a:off x="4514850" y="2847975"/>
            <a:ext cx="2914650" cy="1390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Utilisation data, measurable results and independent analysis, including evidence from the World Bank and OECD.</a:t>
            </a:r>
          </a:p>
        </p:txBody>
      </p:sp>
      <p:sp>
        <p:nvSpPr>
          <p:cNvPr id="13" name="rule3">
            <a:extLst>
              <a:ext uri="{FF2B5EF4-FFF2-40B4-BE49-F238E27FC236}">
                <a16:creationId xmlns:a16="http://schemas.microsoft.com/office/drawing/2014/main" id="{2A6D804D-7E5A-46FB-8C72-F6FAF805CF11}"/>
              </a:ext>
            </a:extLst>
          </p:cNvPr>
          <p:cNvSpPr>
            <a:spLocks noGrp="1"/>
          </p:cNvSpPr>
          <p:nvPr/>
        </p:nvSpPr>
        <p:spPr>
          <a:xfrm>
            <a:off x="7848600" y="1657350"/>
            <a:ext cx="57150" cy="2724150"/>
          </a:xfrm>
          <a:prstGeom prst="rect">
            <a:avLst/>
          </a:prstGeom>
          <a:solidFill>
            <a:srgbClr val="2F8F75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" name="n3">
            <a:extLst>
              <a:ext uri="{FF2B5EF4-FFF2-40B4-BE49-F238E27FC236}">
                <a16:creationId xmlns:a16="http://schemas.microsoft.com/office/drawing/2014/main" id="{F6C5696D-2BD3-4A84-9D2E-28D88FE34197}"/>
              </a:ext>
            </a:extLst>
          </p:cNvPr>
          <p:cNvSpPr>
            <a:spLocks noGrp="1"/>
          </p:cNvSpPr>
          <p:nvPr/>
        </p:nvSpPr>
        <p:spPr>
          <a:xfrm>
            <a:off x="8096250" y="1609725"/>
            <a:ext cx="552450" cy="552450"/>
          </a:xfrm>
          <a:prstGeom prst="rect">
            <a:avLst/>
          </a:prstGeom>
          <a:solidFill>
            <a:srgbClr val="2F8F75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5" name="h3">
            <a:extLst>
              <a:ext uri="{FF2B5EF4-FFF2-40B4-BE49-F238E27FC236}">
                <a16:creationId xmlns:a16="http://schemas.microsoft.com/office/drawing/2014/main" id="{5ED402A9-E9AC-4757-985B-502810A03999}"/>
              </a:ext>
            </a:extLst>
          </p:cNvPr>
          <p:cNvSpPr>
            <a:spLocks noGrp="1"/>
          </p:cNvSpPr>
          <p:nvPr/>
        </p:nvSpPr>
        <p:spPr>
          <a:xfrm>
            <a:off x="8096250" y="2276475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>
                <a:solidFill>
                  <a:srgbClr val="2474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4745F"/>
                </a:solidFill>
                <a:latin typeface="DejaVu Sans"/>
                <a:ea typeface="DejaVu Sans"/>
                <a:cs typeface="DejaVu Sans"/>
              </a:rPr>
              <a:t>STAKEHOLDER</a:t>
            </a:r>
          </a:p>
          <a:p>
            <a:pPr algn="l">
              <a:defRPr sz="1350" b="1">
                <a:solidFill>
                  <a:srgbClr val="2474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4745F"/>
                </a:solidFill>
                <a:latin typeface="DejaVu Sans"/>
                <a:ea typeface="DejaVu Sans"/>
                <a:cs typeface="DejaVu Sans"/>
              </a:rPr>
              <a:t>EXPERIENCE</a:t>
            </a:r>
          </a:p>
        </p:txBody>
      </p:sp>
      <p:sp>
        <p:nvSpPr>
          <p:cNvPr id="16" name="d3">
            <a:extLst>
              <a:ext uri="{FF2B5EF4-FFF2-40B4-BE49-F238E27FC236}">
                <a16:creationId xmlns:a16="http://schemas.microsoft.com/office/drawing/2014/main" id="{805AE616-E608-4279-9DB5-FE61571BBC2D}"/>
              </a:ext>
            </a:extLst>
          </p:cNvPr>
          <p:cNvSpPr>
            <a:spLocks noGrp="1"/>
          </p:cNvSpPr>
          <p:nvPr/>
        </p:nvSpPr>
        <p:spPr>
          <a:xfrm>
            <a:off x="8096250" y="2847975"/>
            <a:ext cx="3048000" cy="1390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Input from businesses, Chamber National Coordinators, Government Focal Points and the six WB6CIF thematic groups.</a:t>
            </a:r>
          </a:p>
        </p:txBody>
      </p:sp>
      <p:sp>
        <p:nvSpPr>
          <p:cNvPr id="17" name="key-message-band">
            <a:extLst>
              <a:ext uri="{FF2B5EF4-FFF2-40B4-BE49-F238E27FC236}">
                <a16:creationId xmlns:a16="http://schemas.microsoft.com/office/drawing/2014/main" id="{5282D96E-39CA-4B96-BB69-36A9C2CAC0AF}"/>
              </a:ext>
            </a:extLst>
          </p:cNvPr>
          <p:cNvSpPr>
            <a:spLocks noGrp="1"/>
          </p:cNvSpPr>
          <p:nvPr/>
        </p:nvSpPr>
        <p:spPr>
          <a:xfrm>
            <a:off x="685800" y="4762500"/>
            <a:ext cx="10820400" cy="1562100"/>
          </a:xfrm>
          <a:prstGeom prst="roundRect">
            <a:avLst>
              <a:gd name="adj" fmla="val 4878"/>
            </a:avLst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" name="key-label">
            <a:extLst>
              <a:ext uri="{FF2B5EF4-FFF2-40B4-BE49-F238E27FC236}">
                <a16:creationId xmlns:a16="http://schemas.microsoft.com/office/drawing/2014/main" id="{5545A3D5-1B11-40A9-B459-6D5A6A1DE17F}"/>
              </a:ext>
            </a:extLst>
          </p:cNvPr>
          <p:cNvSpPr>
            <a:spLocks noGrp="1"/>
          </p:cNvSpPr>
          <p:nvPr/>
        </p:nvSpPr>
        <p:spPr>
          <a:xfrm>
            <a:off x="952500" y="4933950"/>
            <a:ext cx="21907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rPr>
              <a:t>ANALYTICAL VALUE</a:t>
            </a:r>
          </a:p>
        </p:txBody>
      </p:sp>
      <p:sp>
        <p:nvSpPr>
          <p:cNvPr id="19" name="key-text">
            <a:extLst>
              <a:ext uri="{FF2B5EF4-FFF2-40B4-BE49-F238E27FC236}">
                <a16:creationId xmlns:a16="http://schemas.microsoft.com/office/drawing/2014/main" id="{7D71DF6F-FE05-4E0A-8A33-28BC223627EB}"/>
              </a:ext>
            </a:extLst>
          </p:cNvPr>
          <p:cNvSpPr>
            <a:spLocks noGrp="1"/>
          </p:cNvSpPr>
          <p:nvPr/>
        </p:nvSpPr>
        <p:spPr>
          <a:xfrm>
            <a:off x="952500" y="5219700"/>
            <a:ext cx="101727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Triangulation distinguishes formal adoption from operational implementation and actual business experience.</a:t>
            </a:r>
          </a:p>
        </p:txBody>
      </p:sp>
      <p:sp>
        <p:nvSpPr>
          <p:cNvPr id="20" name="key-subtext">
            <a:extLst>
              <a:ext uri="{FF2B5EF4-FFF2-40B4-BE49-F238E27FC236}">
                <a16:creationId xmlns:a16="http://schemas.microsoft.com/office/drawing/2014/main" id="{26339CF7-1E1B-450A-960A-58F489CDEC05}"/>
              </a:ext>
            </a:extLst>
          </p:cNvPr>
          <p:cNvSpPr>
            <a:spLocks noGrp="1"/>
          </p:cNvSpPr>
          <p:nvPr/>
        </p:nvSpPr>
        <p:spPr>
          <a:xfrm>
            <a:off x="952500" y="5772150"/>
            <a:ext cx="101727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38" b="0">
                <a:solidFill>
                  <a:srgbClr val="D9E8F3"/>
                </a:solidFill>
                <a:latin typeface="DejaVu Sans"/>
                <a:ea typeface="DejaVu Sans"/>
                <a:cs typeface="DejaVu Sans"/>
              </a:defRPr>
            </a:pPr>
            <a:r>
              <a:rPr sz="1238" b="0">
                <a:solidFill>
                  <a:srgbClr val="D9E8F3"/>
                </a:solidFill>
                <a:latin typeface="DejaVu Sans"/>
                <a:ea typeface="DejaVu Sans"/>
                <a:cs typeface="DejaVu Sans"/>
              </a:rPr>
              <a:t>It reveals where regional measures are delivering results and where progress has not yet reached businesses.</a:t>
            </a:r>
          </a:p>
        </p:txBody>
      </p:sp>
    </p:spTree>
    <p:extLst>
      <p:ext uri="{BB962C8B-B14F-4D97-AF65-F5344CB8AC3E}">
        <p14:creationId xmlns:p14="http://schemas.microsoft.com/office/powerpoint/2010/main" val="968562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op-accent">
            <a:extLst>
              <a:ext uri="{FF2B5EF4-FFF2-40B4-BE49-F238E27FC236}">
                <a16:creationId xmlns:a16="http://schemas.microsoft.com/office/drawing/2014/main" id="{5B0D32AE-4D03-4B68-98FE-88F78EF2F4D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section">
            <a:extLst>
              <a:ext uri="{FF2B5EF4-FFF2-40B4-BE49-F238E27FC236}">
                <a16:creationId xmlns:a16="http://schemas.microsoft.com/office/drawing/2014/main" id="{90356A11-75D2-4958-93F5-2211C818CAB3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4762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rPr>
              <a:t>BUSINESS SURVEY PROFILE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C289490D-05E0-40D9-86FD-72BDC0EE11D9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Respondents bring direct experience of regional business activity</a:t>
            </a:r>
          </a:p>
        </p:txBody>
      </p:sp>
      <p:sp>
        <p:nvSpPr>
          <p:cNvPr id="4" name="left-rule">
            <a:extLst>
              <a:ext uri="{FF2B5EF4-FFF2-40B4-BE49-F238E27FC236}">
                <a16:creationId xmlns:a16="http://schemas.microsoft.com/office/drawing/2014/main" id="{74B2DD11-2F45-4BDE-B8CB-D6788747FDD6}"/>
              </a:ext>
            </a:extLst>
          </p:cNvPr>
          <p:cNvSpPr>
            <a:spLocks noGrp="1"/>
          </p:cNvSpPr>
          <p:nvPr/>
        </p:nvSpPr>
        <p:spPr>
          <a:xfrm>
            <a:off x="685800" y="1428750"/>
            <a:ext cx="57150" cy="3257550"/>
          </a:xfrm>
          <a:prstGeom prst="rect">
            <a:avLst/>
          </a:prstGeom>
          <a:solidFill>
            <a:srgbClr val="2F8F75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exposure-label">
            <a:extLst>
              <a:ext uri="{FF2B5EF4-FFF2-40B4-BE49-F238E27FC236}">
                <a16:creationId xmlns:a16="http://schemas.microsoft.com/office/drawing/2014/main" id="{9661AD3A-AA72-45DB-A9E0-362E457E89F6}"/>
              </a:ext>
            </a:extLst>
          </p:cNvPr>
          <p:cNvSpPr>
            <a:spLocks noGrp="1"/>
          </p:cNvSpPr>
          <p:nvPr/>
        </p:nvSpPr>
        <p:spPr>
          <a:xfrm>
            <a:off x="952500" y="1438275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050" b="1">
                <a:solidFill>
                  <a:srgbClr val="24745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4745F"/>
                </a:solidFill>
                <a:latin typeface="DejaVu Sans"/>
                <a:ea typeface="DejaVu Sans"/>
                <a:cs typeface="DejaVu Sans"/>
              </a:rPr>
              <a:t>CROSS-BORDER EXPOSURE</a:t>
            </a:r>
          </a:p>
        </p:txBody>
      </p:sp>
      <p:sp>
        <p:nvSpPr>
          <p:cNvPr id="6" name="three-four">
            <a:extLst>
              <a:ext uri="{FF2B5EF4-FFF2-40B4-BE49-F238E27FC236}">
                <a16:creationId xmlns:a16="http://schemas.microsoft.com/office/drawing/2014/main" id="{0494741A-8AE2-4081-98E5-41FD76D64932}"/>
              </a:ext>
            </a:extLst>
          </p:cNvPr>
          <p:cNvSpPr>
            <a:spLocks noGrp="1"/>
          </p:cNvSpPr>
          <p:nvPr/>
        </p:nvSpPr>
        <p:spPr>
          <a:xfrm>
            <a:off x="914400" y="1809750"/>
            <a:ext cx="371475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750" b="1">
                <a:solidFill>
                  <a:srgbClr val="173B63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173B63"/>
                </a:solidFill>
                <a:latin typeface="DejaVu Sans"/>
                <a:ea typeface="DejaVu Sans"/>
                <a:cs typeface="DejaVu Sans"/>
              </a:rPr>
              <a:t>3 OUT OF 4</a:t>
            </a:r>
          </a:p>
        </p:txBody>
      </p:sp>
      <p:sp>
        <p:nvSpPr>
          <p:cNvPr id="7" name="exposure-text">
            <a:extLst>
              <a:ext uri="{FF2B5EF4-FFF2-40B4-BE49-F238E27FC236}">
                <a16:creationId xmlns:a16="http://schemas.microsoft.com/office/drawing/2014/main" id="{A548D6E6-4A67-417A-8DB3-6290F339A5AA}"/>
              </a:ext>
            </a:extLst>
          </p:cNvPr>
          <p:cNvSpPr>
            <a:spLocks noGrp="1"/>
          </p:cNvSpPr>
          <p:nvPr/>
        </p:nvSpPr>
        <p:spPr>
          <a:xfrm>
            <a:off x="952500" y="2781300"/>
            <a:ext cx="3714750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dirty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respondents engage in regional or cross-border business activity</a:t>
            </a:r>
          </a:p>
        </p:txBody>
      </p:sp>
      <p:sp>
        <p:nvSpPr>
          <p:cNvPr id="8" name="relevance-text">
            <a:extLst>
              <a:ext uri="{FF2B5EF4-FFF2-40B4-BE49-F238E27FC236}">
                <a16:creationId xmlns:a16="http://schemas.microsoft.com/office/drawing/2014/main" id="{35FA2FFA-6B66-49D0-A632-93B3976369A8}"/>
              </a:ext>
            </a:extLst>
          </p:cNvPr>
          <p:cNvSpPr>
            <a:spLocks noGrp="1"/>
          </p:cNvSpPr>
          <p:nvPr/>
        </p:nvSpPr>
        <p:spPr>
          <a:xfrm>
            <a:off x="952500" y="3771900"/>
            <a:ext cx="3714750" cy="742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0">
                <a:solidFill>
                  <a:srgbClr val="49647D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49647D"/>
                </a:solidFill>
                <a:latin typeface="DejaVu Sans"/>
                <a:ea typeface="DejaVu Sans"/>
                <a:cs typeface="DejaVu Sans"/>
              </a:rPr>
              <a:t>Their responses reflect direct experience with the procedures and barriers that CRM 2.0 seeks to improve.</a:t>
            </a:r>
          </a:p>
        </p:txBody>
      </p:sp>
      <p:sp>
        <p:nvSpPr>
          <p:cNvPr id="9" name="right-rule">
            <a:extLst>
              <a:ext uri="{FF2B5EF4-FFF2-40B4-BE49-F238E27FC236}">
                <a16:creationId xmlns:a16="http://schemas.microsoft.com/office/drawing/2014/main" id="{9D685385-4F38-4345-B8FA-1A8AD6F2D552}"/>
              </a:ext>
            </a:extLst>
          </p:cNvPr>
          <p:cNvSpPr>
            <a:spLocks noGrp="1"/>
          </p:cNvSpPr>
          <p:nvPr/>
        </p:nvSpPr>
        <p:spPr>
          <a:xfrm>
            <a:off x="5238750" y="1428750"/>
            <a:ext cx="57150" cy="3257550"/>
          </a:xfrm>
          <a:prstGeom prst="rect">
            <a:avLst/>
          </a:prstGeom>
          <a:solidFill>
            <a:srgbClr val="D59B3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" name="profile-label">
            <a:extLst>
              <a:ext uri="{FF2B5EF4-FFF2-40B4-BE49-F238E27FC236}">
                <a16:creationId xmlns:a16="http://schemas.microsoft.com/office/drawing/2014/main" id="{CA753C69-B26A-49F2-89C3-5D69ADA78ED4}"/>
              </a:ext>
            </a:extLst>
          </p:cNvPr>
          <p:cNvSpPr>
            <a:spLocks noGrp="1"/>
          </p:cNvSpPr>
          <p:nvPr/>
        </p:nvSpPr>
        <p:spPr>
          <a:xfrm>
            <a:off x="5505450" y="1438275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050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RESPONDENT DIVERSITY</a:t>
            </a:r>
          </a:p>
        </p:txBody>
      </p:sp>
      <p:sp>
        <p:nvSpPr>
          <p:cNvPr id="11" name="six">
            <a:extLst>
              <a:ext uri="{FF2B5EF4-FFF2-40B4-BE49-F238E27FC236}">
                <a16:creationId xmlns:a16="http://schemas.microsoft.com/office/drawing/2014/main" id="{4206A1A6-9D89-4D68-B1B0-BBC00C85D588}"/>
              </a:ext>
            </a:extLst>
          </p:cNvPr>
          <p:cNvSpPr>
            <a:spLocks noGrp="1"/>
          </p:cNvSpPr>
          <p:nvPr/>
        </p:nvSpPr>
        <p:spPr>
          <a:xfrm>
            <a:off x="5505450" y="1790700"/>
            <a:ext cx="7048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>
                <a:solidFill>
                  <a:srgbClr val="D59B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D59B32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2" name="six-text">
            <a:extLst>
              <a:ext uri="{FF2B5EF4-FFF2-40B4-BE49-F238E27FC236}">
                <a16:creationId xmlns:a16="http://schemas.microsoft.com/office/drawing/2014/main" id="{69CAD9E2-BF56-4ACB-8E81-AEC1F4F96E88}"/>
              </a:ext>
            </a:extLst>
          </p:cNvPr>
          <p:cNvSpPr>
            <a:spLocks noGrp="1"/>
          </p:cNvSpPr>
          <p:nvPr/>
        </p:nvSpPr>
        <p:spPr>
          <a:xfrm>
            <a:off x="6210300" y="1828800"/>
            <a:ext cx="49530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Western Balkan economies represented</a:t>
            </a:r>
          </a:p>
        </p:txBody>
      </p:sp>
      <p:sp>
        <p:nvSpPr>
          <p:cNvPr id="13" name="diversity-text">
            <a:extLst>
              <a:ext uri="{FF2B5EF4-FFF2-40B4-BE49-F238E27FC236}">
                <a16:creationId xmlns:a16="http://schemas.microsoft.com/office/drawing/2014/main" id="{54431116-2085-4345-9CBA-1B8AE77BE652}"/>
              </a:ext>
            </a:extLst>
          </p:cNvPr>
          <p:cNvSpPr>
            <a:spLocks noGrp="1"/>
          </p:cNvSpPr>
          <p:nvPr/>
        </p:nvSpPr>
        <p:spPr>
          <a:xfrm>
            <a:off x="5505450" y="2552700"/>
            <a:ext cx="5619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Companies differ in size, sector and operational profile, providing a broad range of business perspectives.</a:t>
            </a:r>
          </a:p>
        </p:txBody>
      </p:sp>
      <p:sp>
        <p:nvSpPr>
          <p:cNvPr id="14" name="sector-main-label">
            <a:extLst>
              <a:ext uri="{FF2B5EF4-FFF2-40B4-BE49-F238E27FC236}">
                <a16:creationId xmlns:a16="http://schemas.microsoft.com/office/drawing/2014/main" id="{2C8AC9A8-713A-43B5-A0D4-DE7A0C6B12F3}"/>
              </a:ext>
            </a:extLst>
          </p:cNvPr>
          <p:cNvSpPr>
            <a:spLocks noGrp="1"/>
          </p:cNvSpPr>
          <p:nvPr/>
        </p:nvSpPr>
        <p:spPr>
          <a:xfrm>
            <a:off x="5505450" y="3390900"/>
            <a:ext cx="26670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24745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24745F"/>
                </a:solidFill>
                <a:latin typeface="DejaVu Sans"/>
                <a:ea typeface="DejaVu Sans"/>
                <a:cs typeface="DejaVu Sans"/>
              </a:rPr>
              <a:t>STRONG REPRESENTATION</a:t>
            </a:r>
          </a:p>
        </p:txBody>
      </p:sp>
      <p:sp>
        <p:nvSpPr>
          <p:cNvPr id="15" name="sector-main">
            <a:extLst>
              <a:ext uri="{FF2B5EF4-FFF2-40B4-BE49-F238E27FC236}">
                <a16:creationId xmlns:a16="http://schemas.microsoft.com/office/drawing/2014/main" id="{F7CE262F-0F48-4648-B341-7B68861BF3C5}"/>
              </a:ext>
            </a:extLst>
          </p:cNvPr>
          <p:cNvSpPr>
            <a:spLocks noGrp="1"/>
          </p:cNvSpPr>
          <p:nvPr/>
        </p:nvSpPr>
        <p:spPr>
          <a:xfrm>
            <a:off x="5505450" y="3648075"/>
            <a:ext cx="56197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Manufacturing, logistics, trade and agri-food</a:t>
            </a:r>
          </a:p>
        </p:txBody>
      </p:sp>
      <p:sp>
        <p:nvSpPr>
          <p:cNvPr id="16" name="sector-other-label">
            <a:extLst>
              <a:ext uri="{FF2B5EF4-FFF2-40B4-BE49-F238E27FC236}">
                <a16:creationId xmlns:a16="http://schemas.microsoft.com/office/drawing/2014/main" id="{8CC4DEC1-4A04-4B41-A112-6D9B011F1123}"/>
              </a:ext>
            </a:extLst>
          </p:cNvPr>
          <p:cNvSpPr>
            <a:spLocks noGrp="1"/>
          </p:cNvSpPr>
          <p:nvPr/>
        </p:nvSpPr>
        <p:spPr>
          <a:xfrm>
            <a:off x="5505450" y="4162425"/>
            <a:ext cx="2095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2D668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2D6680"/>
                </a:solidFill>
                <a:latin typeface="DejaVu Sans"/>
                <a:ea typeface="DejaVu Sans"/>
                <a:cs typeface="DejaVu Sans"/>
              </a:rPr>
              <a:t>OTHER SECTORS</a:t>
            </a:r>
          </a:p>
        </p:txBody>
      </p:sp>
      <p:sp>
        <p:nvSpPr>
          <p:cNvPr id="17" name="sector-other">
            <a:extLst>
              <a:ext uri="{FF2B5EF4-FFF2-40B4-BE49-F238E27FC236}">
                <a16:creationId xmlns:a16="http://schemas.microsoft.com/office/drawing/2014/main" id="{E1AD0BA3-7066-4AAF-91B6-FD5B1587E221}"/>
              </a:ext>
            </a:extLst>
          </p:cNvPr>
          <p:cNvSpPr>
            <a:spLocks noGrp="1"/>
          </p:cNvSpPr>
          <p:nvPr/>
        </p:nvSpPr>
        <p:spPr>
          <a:xfrm>
            <a:off x="5505450" y="4400550"/>
            <a:ext cx="56197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38" b="0">
                <a:solidFill>
                  <a:srgbClr val="49647D"/>
                </a:solidFill>
                <a:latin typeface="DejaVu Sans"/>
                <a:ea typeface="DejaVu Sans"/>
                <a:cs typeface="DejaVu Sans"/>
              </a:defRPr>
            </a:pPr>
            <a:r>
              <a:rPr sz="1238" b="0">
                <a:solidFill>
                  <a:srgbClr val="49647D"/>
                </a:solidFill>
                <a:latin typeface="DejaVu Sans"/>
                <a:ea typeface="DejaVu Sans"/>
                <a:cs typeface="DejaVu Sans"/>
              </a:rPr>
              <a:t>Services, ICT, energy, finance and professional services</a:t>
            </a:r>
          </a:p>
        </p:txBody>
      </p:sp>
      <p:sp>
        <p:nvSpPr>
          <p:cNvPr id="18" name="key-message-band">
            <a:extLst>
              <a:ext uri="{FF2B5EF4-FFF2-40B4-BE49-F238E27FC236}">
                <a16:creationId xmlns:a16="http://schemas.microsoft.com/office/drawing/2014/main" id="{B7BD7F98-B4A7-4ADB-B222-659F3B479E9B}"/>
              </a:ext>
            </a:extLst>
          </p:cNvPr>
          <p:cNvSpPr>
            <a:spLocks noGrp="1"/>
          </p:cNvSpPr>
          <p:nvPr/>
        </p:nvSpPr>
        <p:spPr>
          <a:xfrm>
            <a:off x="685800" y="5095875"/>
            <a:ext cx="10820400" cy="1228725"/>
          </a:xfrm>
          <a:prstGeom prst="roundRect">
            <a:avLst>
              <a:gd name="adj" fmla="val 6202"/>
            </a:avLst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9" name="key-label">
            <a:extLst>
              <a:ext uri="{FF2B5EF4-FFF2-40B4-BE49-F238E27FC236}">
                <a16:creationId xmlns:a16="http://schemas.microsoft.com/office/drawing/2014/main" id="{331D619A-42EE-43E8-93D4-2B397B845DD4}"/>
              </a:ext>
            </a:extLst>
          </p:cNvPr>
          <p:cNvSpPr>
            <a:spLocks noGrp="1"/>
          </p:cNvSpPr>
          <p:nvPr/>
        </p:nvSpPr>
        <p:spPr>
          <a:xfrm>
            <a:off x="952500" y="5248275"/>
            <a:ext cx="21907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rPr>
              <a:t>INTERPRETATION</a:t>
            </a:r>
          </a:p>
        </p:txBody>
      </p:sp>
      <p:sp>
        <p:nvSpPr>
          <p:cNvPr id="20" name="key-text">
            <a:extLst>
              <a:ext uri="{FF2B5EF4-FFF2-40B4-BE49-F238E27FC236}">
                <a16:creationId xmlns:a16="http://schemas.microsoft.com/office/drawing/2014/main" id="{1866B13C-F778-4AAF-A791-2C4CB7DA3D92}"/>
              </a:ext>
            </a:extLst>
          </p:cNvPr>
          <p:cNvSpPr>
            <a:spLocks noGrp="1"/>
          </p:cNvSpPr>
          <p:nvPr/>
        </p:nvSpPr>
        <p:spPr>
          <a:xfrm>
            <a:off x="952500" y="5514975"/>
            <a:ext cx="101727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The findings provide indicative evidence of business experience. They are not statistically representative estimates or a basis for ranking economies.</a:t>
            </a:r>
          </a:p>
        </p:txBody>
      </p:sp>
    </p:spTree>
    <p:extLst>
      <p:ext uri="{BB962C8B-B14F-4D97-AF65-F5344CB8AC3E}">
        <p14:creationId xmlns:p14="http://schemas.microsoft.com/office/powerpoint/2010/main" val="1043943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op-accent">
            <a:extLst>
              <a:ext uri="{FF2B5EF4-FFF2-40B4-BE49-F238E27FC236}">
                <a16:creationId xmlns:a16="http://schemas.microsoft.com/office/drawing/2014/main" id="{483BA04E-80BD-45C7-8213-EC476EFE942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section">
            <a:extLst>
              <a:ext uri="{FF2B5EF4-FFF2-40B4-BE49-F238E27FC236}">
                <a16:creationId xmlns:a16="http://schemas.microsoft.com/office/drawing/2014/main" id="{D4450510-878C-4452-AB7F-339EAEAC8426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4762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rPr>
              <a:t>CRM 2.0 IMPLEMENTATION ASSESSMENT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6FBAA949-6EE8-4C2B-9E8F-35DB6256A5DA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7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Free Movement of Goods</a:t>
            </a:r>
          </a:p>
        </p:txBody>
      </p:sp>
      <p:sp>
        <p:nvSpPr>
          <p:cNvPr id="4" name="left-rule">
            <a:extLst>
              <a:ext uri="{FF2B5EF4-FFF2-40B4-BE49-F238E27FC236}">
                <a16:creationId xmlns:a16="http://schemas.microsoft.com/office/drawing/2014/main" id="{83E55987-E86C-4394-995A-5D29D2281E68}"/>
              </a:ext>
            </a:extLst>
          </p:cNvPr>
          <p:cNvSpPr>
            <a:spLocks noGrp="1"/>
          </p:cNvSpPr>
          <p:nvPr/>
        </p:nvSpPr>
        <p:spPr>
          <a:xfrm>
            <a:off x="685800" y="1333500"/>
            <a:ext cx="57150" cy="3562350"/>
          </a:xfrm>
          <a:prstGeom prst="rect">
            <a:avLst/>
          </a:prstGeom>
          <a:solidFill>
            <a:srgbClr val="2F8F75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left-label">
            <a:extLst>
              <a:ext uri="{FF2B5EF4-FFF2-40B4-BE49-F238E27FC236}">
                <a16:creationId xmlns:a16="http://schemas.microsoft.com/office/drawing/2014/main" id="{98FFF729-ACBC-44C3-B88E-77E3ADAF6DF4}"/>
              </a:ext>
            </a:extLst>
          </p:cNvPr>
          <p:cNvSpPr>
            <a:spLocks noGrp="1"/>
          </p:cNvSpPr>
          <p:nvPr/>
        </p:nvSpPr>
        <p:spPr>
          <a:xfrm>
            <a:off x="933450" y="1323975"/>
            <a:ext cx="3143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050" b="1">
                <a:solidFill>
                  <a:srgbClr val="24745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4745F"/>
                </a:solidFill>
                <a:latin typeface="DejaVu Sans"/>
                <a:ea typeface="DejaVu Sans"/>
                <a:cs typeface="DejaVu Sans"/>
              </a:rPr>
              <a:t>IMPLEMENTATION PROGRESS</a:t>
            </a:r>
          </a:p>
        </p:txBody>
      </p:sp>
      <p:sp>
        <p:nvSpPr>
          <p:cNvPr id="6" name="p1">
            <a:extLst>
              <a:ext uri="{FF2B5EF4-FFF2-40B4-BE49-F238E27FC236}">
                <a16:creationId xmlns:a16="http://schemas.microsoft.com/office/drawing/2014/main" id="{48EE1A0C-635C-4E84-A946-9AE0B5F87111}"/>
              </a:ext>
            </a:extLst>
          </p:cNvPr>
          <p:cNvSpPr>
            <a:spLocks noGrp="1"/>
          </p:cNvSpPr>
          <p:nvPr/>
        </p:nvSpPr>
        <p:spPr>
          <a:xfrm>
            <a:off x="933450" y="1714500"/>
            <a:ext cx="4810125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38" b="0" dirty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TRACES NT supports electronic exchange of veterinary certificates across all CEFTA Parties.</a:t>
            </a:r>
          </a:p>
        </p:txBody>
      </p:sp>
      <p:sp>
        <p:nvSpPr>
          <p:cNvPr id="7" name="p2">
            <a:extLst>
              <a:ext uri="{FF2B5EF4-FFF2-40B4-BE49-F238E27FC236}">
                <a16:creationId xmlns:a16="http://schemas.microsoft.com/office/drawing/2014/main" id="{EC2A370B-076F-489D-83A3-3AAE26DB01CA}"/>
              </a:ext>
            </a:extLst>
          </p:cNvPr>
          <p:cNvSpPr>
            <a:spLocks noGrp="1"/>
          </p:cNvSpPr>
          <p:nvPr/>
        </p:nvSpPr>
        <p:spPr>
          <a:xfrm>
            <a:off x="933450" y="2324100"/>
            <a:ext cx="4810125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SEED notifications launched for phytosanitary measures.</a:t>
            </a:r>
          </a:p>
        </p:txBody>
      </p:sp>
      <p:sp>
        <p:nvSpPr>
          <p:cNvPr id="8" name="p3">
            <a:extLst>
              <a:ext uri="{FF2B5EF4-FFF2-40B4-BE49-F238E27FC236}">
                <a16:creationId xmlns:a16="http://schemas.microsoft.com/office/drawing/2014/main" id="{A3AFBCE6-133E-42F4-BFB0-B8EBDC59035E}"/>
              </a:ext>
            </a:extLst>
          </p:cNvPr>
          <p:cNvSpPr>
            <a:spLocks noGrp="1"/>
          </p:cNvSpPr>
          <p:nvPr/>
        </p:nvSpPr>
        <p:spPr>
          <a:xfrm>
            <a:off x="933450" y="2895600"/>
            <a:ext cx="4810125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Regional AEO framework established with 150+ authorised operators.</a:t>
            </a:r>
          </a:p>
        </p:txBody>
      </p:sp>
      <p:sp>
        <p:nvSpPr>
          <p:cNvPr id="9" name="p4">
            <a:extLst>
              <a:ext uri="{FF2B5EF4-FFF2-40B4-BE49-F238E27FC236}">
                <a16:creationId xmlns:a16="http://schemas.microsoft.com/office/drawing/2014/main" id="{97321149-E62D-4460-A17C-EBCFF69DAF98}"/>
              </a:ext>
            </a:extLst>
          </p:cNvPr>
          <p:cNvSpPr>
            <a:spLocks noGrp="1"/>
          </p:cNvSpPr>
          <p:nvPr/>
        </p:nvSpPr>
        <p:spPr>
          <a:xfrm>
            <a:off x="933450" y="3505200"/>
            <a:ext cx="4810125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Customs Risk Management Strategy 2025–2028 adopted.</a:t>
            </a:r>
          </a:p>
        </p:txBody>
      </p:sp>
      <p:sp>
        <p:nvSpPr>
          <p:cNvPr id="10" name="p5">
            <a:extLst>
              <a:ext uri="{FF2B5EF4-FFF2-40B4-BE49-F238E27FC236}">
                <a16:creationId xmlns:a16="http://schemas.microsoft.com/office/drawing/2014/main" id="{2CF87CEA-8BE7-4CDF-AB90-F20FE4362174}"/>
              </a:ext>
            </a:extLst>
          </p:cNvPr>
          <p:cNvSpPr>
            <a:spLocks noGrp="1"/>
          </p:cNvSpPr>
          <p:nvPr/>
        </p:nvSpPr>
        <p:spPr>
          <a:xfrm>
            <a:off x="933450" y="4076700"/>
            <a:ext cx="4810125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Recognition of conformity-assessment results is progressing.</a:t>
            </a:r>
          </a:p>
        </p:txBody>
      </p:sp>
      <p:sp>
        <p:nvSpPr>
          <p:cNvPr id="11" name="right-rule">
            <a:extLst>
              <a:ext uri="{FF2B5EF4-FFF2-40B4-BE49-F238E27FC236}">
                <a16:creationId xmlns:a16="http://schemas.microsoft.com/office/drawing/2014/main" id="{14C991B3-F0C1-4029-B249-2CAA88C32058}"/>
              </a:ext>
            </a:extLst>
          </p:cNvPr>
          <p:cNvSpPr>
            <a:spLocks noGrp="1"/>
          </p:cNvSpPr>
          <p:nvPr/>
        </p:nvSpPr>
        <p:spPr>
          <a:xfrm>
            <a:off x="6191250" y="1333500"/>
            <a:ext cx="57150" cy="3562350"/>
          </a:xfrm>
          <a:prstGeom prst="rect">
            <a:avLst/>
          </a:prstGeom>
          <a:solidFill>
            <a:srgbClr val="D59B3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" name="right-label">
            <a:extLst>
              <a:ext uri="{FF2B5EF4-FFF2-40B4-BE49-F238E27FC236}">
                <a16:creationId xmlns:a16="http://schemas.microsoft.com/office/drawing/2014/main" id="{786311A5-FB69-4DDD-889D-343DB4B9B8C1}"/>
              </a:ext>
            </a:extLst>
          </p:cNvPr>
          <p:cNvSpPr>
            <a:spLocks noGrp="1"/>
          </p:cNvSpPr>
          <p:nvPr/>
        </p:nvSpPr>
        <p:spPr>
          <a:xfrm>
            <a:off x="6438900" y="1323975"/>
            <a:ext cx="3143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050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BUSINESS EXPERIENCE</a:t>
            </a:r>
          </a:p>
        </p:txBody>
      </p:sp>
      <p:sp>
        <p:nvSpPr>
          <p:cNvPr id="13" name="m1">
            <a:extLst>
              <a:ext uri="{FF2B5EF4-FFF2-40B4-BE49-F238E27FC236}">
                <a16:creationId xmlns:a16="http://schemas.microsoft.com/office/drawing/2014/main" id="{E9296E90-C34B-41C6-BD3A-659060041B59}"/>
              </a:ext>
            </a:extLst>
          </p:cNvPr>
          <p:cNvSpPr>
            <a:spLocks noGrp="1"/>
          </p:cNvSpPr>
          <p:nvPr/>
        </p:nvSpPr>
        <p:spPr>
          <a:xfrm>
            <a:off x="6438900" y="1685925"/>
            <a:ext cx="14287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75" b="1">
                <a:solidFill>
                  <a:srgbClr val="D59B32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D59B32"/>
                </a:solidFill>
                <a:latin typeface="DejaVu Sans"/>
                <a:ea typeface="DejaVu Sans"/>
                <a:cs typeface="DejaVu Sans"/>
              </a:rPr>
              <a:t>66.7%</a:t>
            </a:r>
          </a:p>
        </p:txBody>
      </p:sp>
      <p:sp>
        <p:nvSpPr>
          <p:cNvPr id="14" name="m1t">
            <a:extLst>
              <a:ext uri="{FF2B5EF4-FFF2-40B4-BE49-F238E27FC236}">
                <a16:creationId xmlns:a16="http://schemas.microsoft.com/office/drawing/2014/main" id="{F0469A81-FE21-48BA-8DB1-0C7EB16D9056}"/>
              </a:ext>
            </a:extLst>
          </p:cNvPr>
          <p:cNvSpPr>
            <a:spLocks noGrp="1"/>
          </p:cNvSpPr>
          <p:nvPr/>
        </p:nvSpPr>
        <p:spPr>
          <a:xfrm>
            <a:off x="7867650" y="1752600"/>
            <a:ext cx="3333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report procedural delays</a:t>
            </a:r>
          </a:p>
        </p:txBody>
      </p:sp>
      <p:sp>
        <p:nvSpPr>
          <p:cNvPr id="15" name="m2">
            <a:extLst>
              <a:ext uri="{FF2B5EF4-FFF2-40B4-BE49-F238E27FC236}">
                <a16:creationId xmlns:a16="http://schemas.microsoft.com/office/drawing/2014/main" id="{75AC99AC-EE5E-4859-BD46-7104E20F9174}"/>
              </a:ext>
            </a:extLst>
          </p:cNvPr>
          <p:cNvSpPr>
            <a:spLocks noGrp="1"/>
          </p:cNvSpPr>
          <p:nvPr/>
        </p:nvSpPr>
        <p:spPr>
          <a:xfrm>
            <a:off x="6438900" y="2371725"/>
            <a:ext cx="14287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75" b="1">
                <a:solidFill>
                  <a:srgbClr val="D59B32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D59B32"/>
                </a:solidFill>
                <a:latin typeface="DejaVu Sans"/>
                <a:ea typeface="DejaVu Sans"/>
                <a:cs typeface="DejaVu Sans"/>
              </a:rPr>
              <a:t>55.6%</a:t>
            </a:r>
          </a:p>
        </p:txBody>
      </p:sp>
      <p:sp>
        <p:nvSpPr>
          <p:cNvPr id="16" name="m2t">
            <a:extLst>
              <a:ext uri="{FF2B5EF4-FFF2-40B4-BE49-F238E27FC236}">
                <a16:creationId xmlns:a16="http://schemas.microsoft.com/office/drawing/2014/main" id="{24A2A335-AF46-40F9-AF4C-8D44B5DDAFC4}"/>
              </a:ext>
            </a:extLst>
          </p:cNvPr>
          <p:cNvSpPr>
            <a:spLocks noGrp="1"/>
          </p:cNvSpPr>
          <p:nvPr/>
        </p:nvSpPr>
        <p:spPr>
          <a:xfrm>
            <a:off x="7867650" y="2438400"/>
            <a:ext cx="3333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report excessive paperwork</a:t>
            </a:r>
          </a:p>
        </p:txBody>
      </p:sp>
      <p:sp>
        <p:nvSpPr>
          <p:cNvPr id="17" name="m3">
            <a:extLst>
              <a:ext uri="{FF2B5EF4-FFF2-40B4-BE49-F238E27FC236}">
                <a16:creationId xmlns:a16="http://schemas.microsoft.com/office/drawing/2014/main" id="{7148FFE0-3D32-4660-A57D-8CB725BAD524}"/>
              </a:ext>
            </a:extLst>
          </p:cNvPr>
          <p:cNvSpPr>
            <a:spLocks noGrp="1"/>
          </p:cNvSpPr>
          <p:nvPr/>
        </p:nvSpPr>
        <p:spPr>
          <a:xfrm>
            <a:off x="6438900" y="3057525"/>
            <a:ext cx="14287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75" b="1">
                <a:solidFill>
                  <a:srgbClr val="D59B32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D59B32"/>
                </a:solidFill>
                <a:latin typeface="DejaVu Sans"/>
                <a:ea typeface="DejaVu Sans"/>
                <a:cs typeface="DejaVu Sans"/>
              </a:rPr>
              <a:t>53.7%</a:t>
            </a:r>
          </a:p>
        </p:txBody>
      </p:sp>
      <p:sp>
        <p:nvSpPr>
          <p:cNvPr id="18" name="m3t">
            <a:extLst>
              <a:ext uri="{FF2B5EF4-FFF2-40B4-BE49-F238E27FC236}">
                <a16:creationId xmlns:a16="http://schemas.microsoft.com/office/drawing/2014/main" id="{822A7C82-B558-42B3-87CF-53E4662893D0}"/>
              </a:ext>
            </a:extLst>
          </p:cNvPr>
          <p:cNvSpPr>
            <a:spLocks noGrp="1"/>
          </p:cNvSpPr>
          <p:nvPr/>
        </p:nvSpPr>
        <p:spPr>
          <a:xfrm>
            <a:off x="7867650" y="3124200"/>
            <a:ext cx="3333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report limited digitalisation</a:t>
            </a:r>
          </a:p>
        </p:txBody>
      </p:sp>
      <p:sp>
        <p:nvSpPr>
          <p:cNvPr id="19" name="barriers-label">
            <a:extLst>
              <a:ext uri="{FF2B5EF4-FFF2-40B4-BE49-F238E27FC236}">
                <a16:creationId xmlns:a16="http://schemas.microsoft.com/office/drawing/2014/main" id="{7940C50D-839E-48BA-9FF7-6CDD569AACC7}"/>
              </a:ext>
            </a:extLst>
          </p:cNvPr>
          <p:cNvSpPr>
            <a:spLocks noGrp="1"/>
          </p:cNvSpPr>
          <p:nvPr/>
        </p:nvSpPr>
        <p:spPr>
          <a:xfrm>
            <a:off x="6438900" y="3857625"/>
            <a:ext cx="23812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PERSISTENT FRICTIONS</a:t>
            </a:r>
          </a:p>
        </p:txBody>
      </p:sp>
      <p:sp>
        <p:nvSpPr>
          <p:cNvPr id="20" name="barriers">
            <a:extLst>
              <a:ext uri="{FF2B5EF4-FFF2-40B4-BE49-F238E27FC236}">
                <a16:creationId xmlns:a16="http://schemas.microsoft.com/office/drawing/2014/main" id="{AD98861F-2B76-4D71-ABC3-0DD7A8BF7006}"/>
              </a:ext>
            </a:extLst>
          </p:cNvPr>
          <p:cNvSpPr>
            <a:spLocks noGrp="1"/>
          </p:cNvSpPr>
          <p:nvPr/>
        </p:nvSpPr>
        <p:spPr>
          <a:xfrm>
            <a:off x="6438900" y="4133850"/>
            <a:ext cx="47625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Recognition problems, repeated testing and inconsistent controls continue to affect firms.</a:t>
            </a:r>
          </a:p>
        </p:txBody>
      </p:sp>
      <p:sp>
        <p:nvSpPr>
          <p:cNvPr id="21" name="key-message-band">
            <a:extLst>
              <a:ext uri="{FF2B5EF4-FFF2-40B4-BE49-F238E27FC236}">
                <a16:creationId xmlns:a16="http://schemas.microsoft.com/office/drawing/2014/main" id="{629C0B0C-7D5D-4551-92FF-F6FA115CEB0B}"/>
              </a:ext>
            </a:extLst>
          </p:cNvPr>
          <p:cNvSpPr>
            <a:spLocks noGrp="1"/>
          </p:cNvSpPr>
          <p:nvPr/>
        </p:nvSpPr>
        <p:spPr>
          <a:xfrm>
            <a:off x="685800" y="5191125"/>
            <a:ext cx="10820400" cy="1133475"/>
          </a:xfrm>
          <a:prstGeom prst="roundRect">
            <a:avLst>
              <a:gd name="adj" fmla="val 6723"/>
            </a:avLst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2" name="key-label">
            <a:extLst>
              <a:ext uri="{FF2B5EF4-FFF2-40B4-BE49-F238E27FC236}">
                <a16:creationId xmlns:a16="http://schemas.microsoft.com/office/drawing/2014/main" id="{A55A87F0-053B-4C95-936C-125F1757F4B7}"/>
              </a:ext>
            </a:extLst>
          </p:cNvPr>
          <p:cNvSpPr>
            <a:spLocks noGrp="1"/>
          </p:cNvSpPr>
          <p:nvPr/>
        </p:nvSpPr>
        <p:spPr>
          <a:xfrm>
            <a:off x="952500" y="5334000"/>
            <a:ext cx="3143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rPr>
              <a:t>ASSESSMENT: INTERMEDIATE IMPLEMENTATION</a:t>
            </a:r>
          </a:p>
        </p:txBody>
      </p:sp>
      <p:sp>
        <p:nvSpPr>
          <p:cNvPr id="23" name="key-text">
            <a:extLst>
              <a:ext uri="{FF2B5EF4-FFF2-40B4-BE49-F238E27FC236}">
                <a16:creationId xmlns:a16="http://schemas.microsoft.com/office/drawing/2014/main" id="{320C5B65-3E40-4CA7-A833-3390DE786D07}"/>
              </a:ext>
            </a:extLst>
          </p:cNvPr>
          <p:cNvSpPr>
            <a:spLocks noGrp="1"/>
          </p:cNvSpPr>
          <p:nvPr/>
        </p:nvSpPr>
        <p:spPr>
          <a:xfrm>
            <a:off x="952500" y="5591175"/>
            <a:ext cx="101727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Regional systems are advancing, but consistent application and practical business benefits remain uneven.</a:t>
            </a:r>
          </a:p>
        </p:txBody>
      </p:sp>
    </p:spTree>
    <p:extLst>
      <p:ext uri="{BB962C8B-B14F-4D97-AF65-F5344CB8AC3E}">
        <p14:creationId xmlns:p14="http://schemas.microsoft.com/office/powerpoint/2010/main" val="223699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op-accent">
            <a:extLst>
              <a:ext uri="{FF2B5EF4-FFF2-40B4-BE49-F238E27FC236}">
                <a16:creationId xmlns:a16="http://schemas.microsoft.com/office/drawing/2014/main" id="{81D9D84A-CDE3-4498-9A9B-EC6ACD282A4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section">
            <a:extLst>
              <a:ext uri="{FF2B5EF4-FFF2-40B4-BE49-F238E27FC236}">
                <a16:creationId xmlns:a16="http://schemas.microsoft.com/office/drawing/2014/main" id="{A5202D6D-0872-4F69-93EF-80501D827A81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4762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dirty="0">
                <a:solidFill>
                  <a:srgbClr val="5D7187"/>
                </a:solidFill>
                <a:latin typeface="DejaVu Sans"/>
                <a:ea typeface="DejaVu Sans"/>
                <a:cs typeface="DejaVu Sans"/>
              </a:rPr>
              <a:t>CRM 2.0 IMPLEMENTATION ASSESSMENT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8759A8B3-099A-44EA-BB24-6DFEA1DFD328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7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Free Movement of Services</a:t>
            </a:r>
          </a:p>
        </p:txBody>
      </p:sp>
      <p:sp>
        <p:nvSpPr>
          <p:cNvPr id="4" name="left-rule">
            <a:extLst>
              <a:ext uri="{FF2B5EF4-FFF2-40B4-BE49-F238E27FC236}">
                <a16:creationId xmlns:a16="http://schemas.microsoft.com/office/drawing/2014/main" id="{D3C1775B-7033-412D-B3F2-109AEAAC3513}"/>
              </a:ext>
            </a:extLst>
          </p:cNvPr>
          <p:cNvSpPr>
            <a:spLocks noGrp="1"/>
          </p:cNvSpPr>
          <p:nvPr/>
        </p:nvSpPr>
        <p:spPr>
          <a:xfrm>
            <a:off x="685800" y="1333500"/>
            <a:ext cx="57150" cy="3562350"/>
          </a:xfrm>
          <a:prstGeom prst="rect">
            <a:avLst/>
          </a:prstGeom>
          <a:solidFill>
            <a:srgbClr val="2F8F75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left-label">
            <a:extLst>
              <a:ext uri="{FF2B5EF4-FFF2-40B4-BE49-F238E27FC236}">
                <a16:creationId xmlns:a16="http://schemas.microsoft.com/office/drawing/2014/main" id="{79BD1912-EB89-4E70-916F-532F41DEEFE7}"/>
              </a:ext>
            </a:extLst>
          </p:cNvPr>
          <p:cNvSpPr>
            <a:spLocks noGrp="1"/>
          </p:cNvSpPr>
          <p:nvPr/>
        </p:nvSpPr>
        <p:spPr>
          <a:xfrm>
            <a:off x="933450" y="1323975"/>
            <a:ext cx="3143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050" b="1">
                <a:solidFill>
                  <a:srgbClr val="24745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4745F"/>
                </a:solidFill>
                <a:latin typeface="DejaVu Sans"/>
                <a:ea typeface="DejaVu Sans"/>
                <a:cs typeface="DejaVu Sans"/>
              </a:rPr>
              <a:t>IMPLEMENTATION PROGRESS</a:t>
            </a:r>
          </a:p>
        </p:txBody>
      </p:sp>
      <p:sp>
        <p:nvSpPr>
          <p:cNvPr id="6" name="p1">
            <a:extLst>
              <a:ext uri="{FF2B5EF4-FFF2-40B4-BE49-F238E27FC236}">
                <a16:creationId xmlns:a16="http://schemas.microsoft.com/office/drawing/2014/main" id="{59EDD413-A773-4432-A664-B99B0C178FB6}"/>
              </a:ext>
            </a:extLst>
          </p:cNvPr>
          <p:cNvSpPr>
            <a:spLocks noGrp="1"/>
          </p:cNvSpPr>
          <p:nvPr/>
        </p:nvSpPr>
        <p:spPr>
          <a:xfrm>
            <a:off x="933450" y="1714500"/>
            <a:ext cx="481012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Recognition agreements cover seven professional qualifications across all six economies.</a:t>
            </a:r>
          </a:p>
        </p:txBody>
      </p:sp>
      <p:sp>
        <p:nvSpPr>
          <p:cNvPr id="7" name="p2">
            <a:extLst>
              <a:ext uri="{FF2B5EF4-FFF2-40B4-BE49-F238E27FC236}">
                <a16:creationId xmlns:a16="http://schemas.microsoft.com/office/drawing/2014/main" id="{2384F989-0A97-4C8E-A8C5-96A3D8A7DB60}"/>
              </a:ext>
            </a:extLst>
          </p:cNvPr>
          <p:cNvSpPr>
            <a:spLocks noGrp="1"/>
          </p:cNvSpPr>
          <p:nvPr/>
        </p:nvSpPr>
        <p:spPr>
          <a:xfrm>
            <a:off x="933450" y="2381250"/>
            <a:ext cx="481012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Regional measures support tourism, e-commerce and parcel delivery.</a:t>
            </a:r>
          </a:p>
        </p:txBody>
      </p:sp>
      <p:sp>
        <p:nvSpPr>
          <p:cNvPr id="8" name="p3">
            <a:extLst>
              <a:ext uri="{FF2B5EF4-FFF2-40B4-BE49-F238E27FC236}">
                <a16:creationId xmlns:a16="http://schemas.microsoft.com/office/drawing/2014/main" id="{881FF139-0230-4295-A659-C6AF403954C7}"/>
              </a:ext>
            </a:extLst>
          </p:cNvPr>
          <p:cNvSpPr>
            <a:spLocks noGrp="1"/>
          </p:cNvSpPr>
          <p:nvPr/>
        </p:nvSpPr>
        <p:spPr>
          <a:xfrm>
            <a:off x="933450" y="2990850"/>
            <a:ext cx="481012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Digital frameworks cover electronic signatures, seals and trust services.</a:t>
            </a:r>
          </a:p>
        </p:txBody>
      </p:sp>
      <p:sp>
        <p:nvSpPr>
          <p:cNvPr id="9" name="p4">
            <a:extLst>
              <a:ext uri="{FF2B5EF4-FFF2-40B4-BE49-F238E27FC236}">
                <a16:creationId xmlns:a16="http://schemas.microsoft.com/office/drawing/2014/main" id="{C061FD85-1465-4D24-9E4A-1B190C32B41D}"/>
              </a:ext>
            </a:extLst>
          </p:cNvPr>
          <p:cNvSpPr>
            <a:spLocks noGrp="1"/>
          </p:cNvSpPr>
          <p:nvPr/>
        </p:nvSpPr>
        <p:spPr>
          <a:xfrm>
            <a:off x="933450" y="3657600"/>
            <a:ext cx="4810125" cy="819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SEPA participation is reducing payment costs and processing times in Albania, Montenegro and North Macedonia.</a:t>
            </a:r>
          </a:p>
        </p:txBody>
      </p:sp>
      <p:sp>
        <p:nvSpPr>
          <p:cNvPr id="10" name="right-rule">
            <a:extLst>
              <a:ext uri="{FF2B5EF4-FFF2-40B4-BE49-F238E27FC236}">
                <a16:creationId xmlns:a16="http://schemas.microsoft.com/office/drawing/2014/main" id="{4548DFC7-E001-4CD9-A8EC-0C2EB65A5DBC}"/>
              </a:ext>
            </a:extLst>
          </p:cNvPr>
          <p:cNvSpPr>
            <a:spLocks noGrp="1"/>
          </p:cNvSpPr>
          <p:nvPr/>
        </p:nvSpPr>
        <p:spPr>
          <a:xfrm>
            <a:off x="6191250" y="1333500"/>
            <a:ext cx="57150" cy="3562350"/>
          </a:xfrm>
          <a:prstGeom prst="rect">
            <a:avLst/>
          </a:prstGeom>
          <a:solidFill>
            <a:srgbClr val="D59B3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" name="right-label">
            <a:extLst>
              <a:ext uri="{FF2B5EF4-FFF2-40B4-BE49-F238E27FC236}">
                <a16:creationId xmlns:a16="http://schemas.microsoft.com/office/drawing/2014/main" id="{A397B117-06D5-4568-B465-5FEE5A17E141}"/>
              </a:ext>
            </a:extLst>
          </p:cNvPr>
          <p:cNvSpPr>
            <a:spLocks noGrp="1"/>
          </p:cNvSpPr>
          <p:nvPr/>
        </p:nvSpPr>
        <p:spPr>
          <a:xfrm>
            <a:off x="6438900" y="1323975"/>
            <a:ext cx="3143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050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BUSINESS EXPERIENCE</a:t>
            </a:r>
          </a:p>
        </p:txBody>
      </p:sp>
      <p:sp>
        <p:nvSpPr>
          <p:cNvPr id="12" name="m1">
            <a:extLst>
              <a:ext uri="{FF2B5EF4-FFF2-40B4-BE49-F238E27FC236}">
                <a16:creationId xmlns:a16="http://schemas.microsoft.com/office/drawing/2014/main" id="{8D46F4E1-B269-436D-83F5-6541BAA4F311}"/>
              </a:ext>
            </a:extLst>
          </p:cNvPr>
          <p:cNvSpPr>
            <a:spLocks noGrp="1"/>
          </p:cNvSpPr>
          <p:nvPr/>
        </p:nvSpPr>
        <p:spPr>
          <a:xfrm>
            <a:off x="6438900" y="1685925"/>
            <a:ext cx="21907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D59B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D59B32"/>
                </a:solidFill>
                <a:latin typeface="DejaVu Sans"/>
                <a:ea typeface="DejaVu Sans"/>
                <a:cs typeface="DejaVu Sans"/>
              </a:rPr>
              <a:t>MORE THAN HALF</a:t>
            </a:r>
          </a:p>
        </p:txBody>
      </p:sp>
      <p:sp>
        <p:nvSpPr>
          <p:cNvPr id="13" name="m1t">
            <a:extLst>
              <a:ext uri="{FF2B5EF4-FFF2-40B4-BE49-F238E27FC236}">
                <a16:creationId xmlns:a16="http://schemas.microsoft.com/office/drawing/2014/main" id="{B9E8E88C-DE69-484E-8D5C-19FFD689B8F0}"/>
              </a:ext>
            </a:extLst>
          </p:cNvPr>
          <p:cNvSpPr>
            <a:spLocks noGrp="1"/>
          </p:cNvSpPr>
          <p:nvPr/>
        </p:nvSpPr>
        <p:spPr>
          <a:xfrm>
            <a:off x="6438900" y="2095500"/>
            <a:ext cx="4762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report limited or no improvement in cross-border services</a:t>
            </a:r>
          </a:p>
        </p:txBody>
      </p:sp>
      <p:sp>
        <p:nvSpPr>
          <p:cNvPr id="14" name="m2">
            <a:extLst>
              <a:ext uri="{FF2B5EF4-FFF2-40B4-BE49-F238E27FC236}">
                <a16:creationId xmlns:a16="http://schemas.microsoft.com/office/drawing/2014/main" id="{6B5D0CD1-864F-49C2-981D-6DBBBE43FB7E}"/>
              </a:ext>
            </a:extLst>
          </p:cNvPr>
          <p:cNvSpPr>
            <a:spLocks noGrp="1"/>
          </p:cNvSpPr>
          <p:nvPr/>
        </p:nvSpPr>
        <p:spPr>
          <a:xfrm>
            <a:off x="6438900" y="2647950"/>
            <a:ext cx="14287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75" b="1">
                <a:solidFill>
                  <a:srgbClr val="D59B32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D59B32"/>
                </a:solidFill>
                <a:latin typeface="DejaVu Sans"/>
                <a:ea typeface="DejaVu Sans"/>
                <a:cs typeface="DejaVu Sans"/>
              </a:rPr>
              <a:t>50.0%</a:t>
            </a:r>
          </a:p>
        </p:txBody>
      </p:sp>
      <p:sp>
        <p:nvSpPr>
          <p:cNvPr id="15" name="m2t">
            <a:extLst>
              <a:ext uri="{FF2B5EF4-FFF2-40B4-BE49-F238E27FC236}">
                <a16:creationId xmlns:a16="http://schemas.microsoft.com/office/drawing/2014/main" id="{E5194A38-B8E3-4C0C-8F82-8AF4E0BACABF}"/>
              </a:ext>
            </a:extLst>
          </p:cNvPr>
          <p:cNvSpPr>
            <a:spLocks noGrp="1"/>
          </p:cNvSpPr>
          <p:nvPr/>
        </p:nvSpPr>
        <p:spPr>
          <a:xfrm>
            <a:off x="7867650" y="2686050"/>
            <a:ext cx="3333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13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13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identify different national regulations as a barrier</a:t>
            </a:r>
          </a:p>
        </p:txBody>
      </p:sp>
      <p:sp>
        <p:nvSpPr>
          <p:cNvPr id="16" name="m3">
            <a:extLst>
              <a:ext uri="{FF2B5EF4-FFF2-40B4-BE49-F238E27FC236}">
                <a16:creationId xmlns:a16="http://schemas.microsoft.com/office/drawing/2014/main" id="{3DB05E04-B4FD-4A24-8426-A2A62A8B9076}"/>
              </a:ext>
            </a:extLst>
          </p:cNvPr>
          <p:cNvSpPr>
            <a:spLocks noGrp="1"/>
          </p:cNvSpPr>
          <p:nvPr/>
        </p:nvSpPr>
        <p:spPr>
          <a:xfrm>
            <a:off x="6438900" y="3333750"/>
            <a:ext cx="14287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75" b="1">
                <a:solidFill>
                  <a:srgbClr val="D59B32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D59B32"/>
                </a:solidFill>
                <a:latin typeface="DejaVu Sans"/>
                <a:ea typeface="DejaVu Sans"/>
                <a:cs typeface="DejaVu Sans"/>
              </a:rPr>
              <a:t>35.2%</a:t>
            </a:r>
          </a:p>
        </p:txBody>
      </p:sp>
      <p:sp>
        <p:nvSpPr>
          <p:cNvPr id="17" name="m3t">
            <a:extLst>
              <a:ext uri="{FF2B5EF4-FFF2-40B4-BE49-F238E27FC236}">
                <a16:creationId xmlns:a16="http://schemas.microsoft.com/office/drawing/2014/main" id="{4F8E013D-5CF2-43B2-8C14-CEFA8B91613B}"/>
              </a:ext>
            </a:extLst>
          </p:cNvPr>
          <p:cNvSpPr>
            <a:spLocks noGrp="1"/>
          </p:cNvSpPr>
          <p:nvPr/>
        </p:nvSpPr>
        <p:spPr>
          <a:xfrm>
            <a:off x="7867650" y="3400425"/>
            <a:ext cx="3333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13" b="1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13" b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report administrative burdens</a:t>
            </a:r>
          </a:p>
        </p:txBody>
      </p:sp>
      <p:sp>
        <p:nvSpPr>
          <p:cNvPr id="18" name="barriers-label">
            <a:extLst>
              <a:ext uri="{FF2B5EF4-FFF2-40B4-BE49-F238E27FC236}">
                <a16:creationId xmlns:a16="http://schemas.microsoft.com/office/drawing/2014/main" id="{33B197EC-D15F-40B9-BDDE-904219490C3A}"/>
              </a:ext>
            </a:extLst>
          </p:cNvPr>
          <p:cNvSpPr>
            <a:spLocks noGrp="1"/>
          </p:cNvSpPr>
          <p:nvPr/>
        </p:nvSpPr>
        <p:spPr>
          <a:xfrm>
            <a:off x="6438900" y="4057650"/>
            <a:ext cx="23812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PERSISTENT FRICTION</a:t>
            </a:r>
          </a:p>
        </p:txBody>
      </p:sp>
      <p:sp>
        <p:nvSpPr>
          <p:cNvPr id="19" name="barriers">
            <a:extLst>
              <a:ext uri="{FF2B5EF4-FFF2-40B4-BE49-F238E27FC236}">
                <a16:creationId xmlns:a16="http://schemas.microsoft.com/office/drawing/2014/main" id="{D900F159-1D29-4D8C-8971-B4CB1CFEB75B}"/>
              </a:ext>
            </a:extLst>
          </p:cNvPr>
          <p:cNvSpPr>
            <a:spLocks noGrp="1"/>
          </p:cNvSpPr>
          <p:nvPr/>
        </p:nvSpPr>
        <p:spPr>
          <a:xfrm>
            <a:off x="6438900" y="4324350"/>
            <a:ext cx="4762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238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Recognition of licences and qualifications remains inconsistent.</a:t>
            </a:r>
          </a:p>
        </p:txBody>
      </p:sp>
      <p:sp>
        <p:nvSpPr>
          <p:cNvPr id="20" name="key-message-band">
            <a:extLst>
              <a:ext uri="{FF2B5EF4-FFF2-40B4-BE49-F238E27FC236}">
                <a16:creationId xmlns:a16="http://schemas.microsoft.com/office/drawing/2014/main" id="{90E068C4-E47E-4B97-B2BC-0C07B59BF5E5}"/>
              </a:ext>
            </a:extLst>
          </p:cNvPr>
          <p:cNvSpPr>
            <a:spLocks noGrp="1"/>
          </p:cNvSpPr>
          <p:nvPr/>
        </p:nvSpPr>
        <p:spPr>
          <a:xfrm>
            <a:off x="685800" y="5191125"/>
            <a:ext cx="10820400" cy="1133475"/>
          </a:xfrm>
          <a:prstGeom prst="roundRect">
            <a:avLst>
              <a:gd name="adj" fmla="val 6723"/>
            </a:avLst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1" name="key-label">
            <a:extLst>
              <a:ext uri="{FF2B5EF4-FFF2-40B4-BE49-F238E27FC236}">
                <a16:creationId xmlns:a16="http://schemas.microsoft.com/office/drawing/2014/main" id="{41B0782D-B7B3-4B44-A41D-57A78948CD04}"/>
              </a:ext>
            </a:extLst>
          </p:cNvPr>
          <p:cNvSpPr>
            <a:spLocks noGrp="1"/>
          </p:cNvSpPr>
          <p:nvPr/>
        </p:nvSpPr>
        <p:spPr>
          <a:xfrm>
            <a:off x="952500" y="5334000"/>
            <a:ext cx="3143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rPr>
              <a:t>ASSESSMENT: INTERMEDIATE IMPLEMENTATION</a:t>
            </a:r>
          </a:p>
        </p:txBody>
      </p:sp>
      <p:sp>
        <p:nvSpPr>
          <p:cNvPr id="22" name="key-text">
            <a:extLst>
              <a:ext uri="{FF2B5EF4-FFF2-40B4-BE49-F238E27FC236}">
                <a16:creationId xmlns:a16="http://schemas.microsoft.com/office/drawing/2014/main" id="{5FBB4A6E-16EA-41BF-82ED-807B0A22650F}"/>
              </a:ext>
            </a:extLst>
          </p:cNvPr>
          <p:cNvSpPr>
            <a:spLocks noGrp="1"/>
          </p:cNvSpPr>
          <p:nvPr/>
        </p:nvSpPr>
        <p:spPr>
          <a:xfrm>
            <a:off x="952500" y="5591175"/>
            <a:ext cx="101727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3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3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Regional frameworks are advancing, but simpler, predictable and consistently applied procedures remain the priority.</a:t>
            </a:r>
          </a:p>
        </p:txBody>
      </p:sp>
    </p:spTree>
    <p:extLst>
      <p:ext uri="{BB962C8B-B14F-4D97-AF65-F5344CB8AC3E}">
        <p14:creationId xmlns:p14="http://schemas.microsoft.com/office/powerpoint/2010/main" val="579088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op-accent">
            <a:extLst>
              <a:ext uri="{FF2B5EF4-FFF2-40B4-BE49-F238E27FC236}">
                <a16:creationId xmlns:a16="http://schemas.microsoft.com/office/drawing/2014/main" id="{F9B4C248-0D3C-4678-81B2-E085EF94672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section">
            <a:extLst>
              <a:ext uri="{FF2B5EF4-FFF2-40B4-BE49-F238E27FC236}">
                <a16:creationId xmlns:a16="http://schemas.microsoft.com/office/drawing/2014/main" id="{161339E6-A8AC-4930-9CAA-624323723701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30480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rPr>
              <a:t>3.3  HORIZONTAL TRADE MEASURES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008FB7EE-6781-40D4-BE04-20591C7F4C7A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Trade facilitation is expanding, but border benefits remain uneven</a:t>
            </a:r>
          </a:p>
        </p:txBody>
      </p:sp>
      <p:sp>
        <p:nvSpPr>
          <p:cNvPr id="4" name="left-rule">
            <a:extLst>
              <a:ext uri="{FF2B5EF4-FFF2-40B4-BE49-F238E27FC236}">
                <a16:creationId xmlns:a16="http://schemas.microsoft.com/office/drawing/2014/main" id="{36783FAB-1D17-4C7E-BE66-FD7B5F66B71B}"/>
              </a:ext>
            </a:extLst>
          </p:cNvPr>
          <p:cNvSpPr>
            <a:spLocks noGrp="1"/>
          </p:cNvSpPr>
          <p:nvPr/>
        </p:nvSpPr>
        <p:spPr>
          <a:xfrm>
            <a:off x="685800" y="1390650"/>
            <a:ext cx="57150" cy="3581400"/>
          </a:xfrm>
          <a:prstGeom prst="rect">
            <a:avLst/>
          </a:prstGeom>
          <a:solidFill>
            <a:srgbClr val="2F8F75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right-rule">
            <a:extLst>
              <a:ext uri="{FF2B5EF4-FFF2-40B4-BE49-F238E27FC236}">
                <a16:creationId xmlns:a16="http://schemas.microsoft.com/office/drawing/2014/main" id="{53D0FC9A-8C92-4DCF-BA3B-28A16031E5C9}"/>
              </a:ext>
            </a:extLst>
          </p:cNvPr>
          <p:cNvSpPr>
            <a:spLocks noGrp="1"/>
          </p:cNvSpPr>
          <p:nvPr/>
        </p:nvSpPr>
        <p:spPr>
          <a:xfrm>
            <a:off x="6191250" y="1390650"/>
            <a:ext cx="57150" cy="3581400"/>
          </a:xfrm>
          <a:prstGeom prst="rect">
            <a:avLst/>
          </a:prstGeom>
          <a:solidFill>
            <a:srgbClr val="D59B3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F8F2E590-0952-4C42-A00C-5E83534610A2}"/>
              </a:ext>
            </a:extLst>
          </p:cNvPr>
          <p:cNvSpPr>
            <a:spLocks noGrp="1"/>
          </p:cNvSpPr>
          <p:nvPr/>
        </p:nvSpPr>
        <p:spPr>
          <a:xfrm>
            <a:off x="933450" y="1352550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00" b="1">
                <a:solidFill>
                  <a:srgbClr val="24745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4745F"/>
                </a:solidFill>
                <a:latin typeface="DejaVu Sans"/>
                <a:ea typeface="DejaVu Sans"/>
                <a:cs typeface="DejaVu Sans"/>
              </a:rPr>
              <a:t>IMPLEMENTATION PROGRESS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27A931D8-60A5-43E8-9528-B74BADD1A6DC}"/>
              </a:ext>
            </a:extLst>
          </p:cNvPr>
          <p:cNvSpPr>
            <a:spLocks noGrp="1"/>
          </p:cNvSpPr>
          <p:nvPr/>
        </p:nvSpPr>
        <p:spPr>
          <a:xfrm>
            <a:off x="6438900" y="1352550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00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BUSINESS EXPERIENCE</a:t>
            </a:r>
          </a:p>
        </p:txBody>
      </p:sp>
      <p:sp>
        <p:nvSpPr>
          <p:cNvPr id="8" name="seven">
            <a:extLst>
              <a:ext uri="{FF2B5EF4-FFF2-40B4-BE49-F238E27FC236}">
                <a16:creationId xmlns:a16="http://schemas.microsoft.com/office/drawing/2014/main" id="{2F1713D2-DEA0-446D-A452-2028F20AB5D4}"/>
              </a:ext>
            </a:extLst>
          </p:cNvPr>
          <p:cNvSpPr>
            <a:spLocks noGrp="1"/>
          </p:cNvSpPr>
          <p:nvPr/>
        </p:nvSpPr>
        <p:spPr>
          <a:xfrm>
            <a:off x="933450" y="1790700"/>
            <a:ext cx="1571625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600" b="1">
                <a:solidFill>
                  <a:srgbClr val="173B63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3B63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9" name="seven-label">
            <a:extLst>
              <a:ext uri="{FF2B5EF4-FFF2-40B4-BE49-F238E27FC236}">
                <a16:creationId xmlns:a16="http://schemas.microsoft.com/office/drawing/2014/main" id="{F3BB3637-8C14-4963-AD92-9D312F256FDC}"/>
              </a:ext>
            </a:extLst>
          </p:cNvPr>
          <p:cNvSpPr>
            <a:spLocks noGrp="1"/>
          </p:cNvSpPr>
          <p:nvPr/>
        </p:nvSpPr>
        <p:spPr>
          <a:xfrm>
            <a:off x="1885950" y="1819275"/>
            <a:ext cx="3667125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1">
                <a:solidFill>
                  <a:srgbClr val="24344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43447"/>
                </a:solidFill>
                <a:latin typeface="DejaVu Sans"/>
                <a:ea typeface="DejaVu Sans"/>
                <a:cs typeface="DejaVu Sans"/>
              </a:rPr>
              <a:t>Green Lanes project fiches connect intra-CEFTA and EU border cooperation</a:t>
            </a:r>
          </a:p>
        </p:txBody>
      </p:sp>
      <p:sp>
        <p:nvSpPr>
          <p:cNvPr id="10" name="half">
            <a:extLst>
              <a:ext uri="{FF2B5EF4-FFF2-40B4-BE49-F238E27FC236}">
                <a16:creationId xmlns:a16="http://schemas.microsoft.com/office/drawing/2014/main" id="{9DAA98F7-909D-4957-9749-B21FFB705CE7}"/>
              </a:ext>
            </a:extLst>
          </p:cNvPr>
          <p:cNvSpPr>
            <a:spLocks noGrp="1"/>
          </p:cNvSpPr>
          <p:nvPr/>
        </p:nvSpPr>
        <p:spPr>
          <a:xfrm>
            <a:off x="6438900" y="1790700"/>
            <a:ext cx="23622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375" b="1">
                <a:solidFill>
                  <a:srgbClr val="B7791F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B7791F"/>
                </a:solidFill>
                <a:latin typeface="DejaVu Sans"/>
                <a:ea typeface="DejaVu Sans"/>
                <a:cs typeface="DejaVu Sans"/>
              </a:rPr>
              <a:t>50%</a:t>
            </a:r>
          </a:p>
        </p:txBody>
      </p:sp>
      <p:sp>
        <p:nvSpPr>
          <p:cNvPr id="11" name="half-label">
            <a:extLst>
              <a:ext uri="{FF2B5EF4-FFF2-40B4-BE49-F238E27FC236}">
                <a16:creationId xmlns:a16="http://schemas.microsoft.com/office/drawing/2014/main" id="{7FE86FAD-D321-46FF-A772-4D25D2E484F8}"/>
              </a:ext>
            </a:extLst>
          </p:cNvPr>
          <p:cNvSpPr>
            <a:spLocks noGrp="1"/>
          </p:cNvSpPr>
          <p:nvPr/>
        </p:nvSpPr>
        <p:spPr>
          <a:xfrm>
            <a:off x="8096250" y="1819275"/>
            <a:ext cx="3143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1">
                <a:solidFill>
                  <a:srgbClr val="24344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43447"/>
                </a:solidFill>
                <a:latin typeface="DejaVu Sans"/>
                <a:ea typeface="DejaVu Sans"/>
                <a:cs typeface="DejaVu Sans"/>
              </a:rPr>
              <a:t>report limited or no progress in reducing border waiting times</a:t>
            </a:r>
          </a:p>
        </p:txBody>
      </p:sp>
      <p:sp>
        <p:nvSpPr>
          <p:cNvPr id="12" name="p1">
            <a:extLst>
              <a:ext uri="{FF2B5EF4-FFF2-40B4-BE49-F238E27FC236}">
                <a16:creationId xmlns:a16="http://schemas.microsoft.com/office/drawing/2014/main" id="{E564651D-AF1F-420E-946F-6840E4A1E465}"/>
              </a:ext>
            </a:extLst>
          </p:cNvPr>
          <p:cNvSpPr>
            <a:spLocks noGrp="1"/>
          </p:cNvSpPr>
          <p:nvPr/>
        </p:nvSpPr>
        <p:spPr>
          <a:xfrm>
            <a:off x="933450" y="2647950"/>
            <a:ext cx="46863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SEED+ is expanding electronic pre-arrival data exchange with neighbouring EU Member States.</a:t>
            </a:r>
          </a:p>
        </p:txBody>
      </p:sp>
      <p:sp>
        <p:nvSpPr>
          <p:cNvPr id="13" name="p2">
            <a:extLst>
              <a:ext uri="{FF2B5EF4-FFF2-40B4-BE49-F238E27FC236}">
                <a16:creationId xmlns:a16="http://schemas.microsoft.com/office/drawing/2014/main" id="{622E73CF-7CC1-4348-A126-2D806A707BB2}"/>
              </a:ext>
            </a:extLst>
          </p:cNvPr>
          <p:cNvSpPr>
            <a:spLocks noGrp="1"/>
          </p:cNvSpPr>
          <p:nvPr/>
        </p:nvSpPr>
        <p:spPr>
          <a:xfrm>
            <a:off x="933450" y="3314700"/>
            <a:ext cx="46863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Coordinated risk management supports earlier analysis and more targeted border controls.</a:t>
            </a:r>
          </a:p>
        </p:txBody>
      </p:sp>
      <p:sp>
        <p:nvSpPr>
          <p:cNvPr id="14" name="p3">
            <a:extLst>
              <a:ext uri="{FF2B5EF4-FFF2-40B4-BE49-F238E27FC236}">
                <a16:creationId xmlns:a16="http://schemas.microsoft.com/office/drawing/2014/main" id="{F78E437C-F836-4ECF-95F6-2881A7A8D8E4}"/>
              </a:ext>
            </a:extLst>
          </p:cNvPr>
          <p:cNvSpPr>
            <a:spLocks noGrp="1"/>
          </p:cNvSpPr>
          <p:nvPr/>
        </p:nvSpPr>
        <p:spPr>
          <a:xfrm>
            <a:off x="933450" y="3981450"/>
            <a:ext cx="46863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Additional Protocol 7 strengthens consultation, mediation and dispute-settlement procedures.</a:t>
            </a:r>
          </a:p>
        </p:txBody>
      </p:sp>
      <p:sp>
        <p:nvSpPr>
          <p:cNvPr id="15" name="b1-num">
            <a:extLst>
              <a:ext uri="{FF2B5EF4-FFF2-40B4-BE49-F238E27FC236}">
                <a16:creationId xmlns:a16="http://schemas.microsoft.com/office/drawing/2014/main" id="{64859DFB-E633-4BF5-BAFD-DC579E10115B}"/>
              </a:ext>
            </a:extLst>
          </p:cNvPr>
          <p:cNvSpPr>
            <a:spLocks noGrp="1"/>
          </p:cNvSpPr>
          <p:nvPr/>
        </p:nvSpPr>
        <p:spPr>
          <a:xfrm>
            <a:off x="6438900" y="264795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66.7%</a:t>
            </a:r>
          </a:p>
        </p:txBody>
      </p:sp>
      <p:sp>
        <p:nvSpPr>
          <p:cNvPr id="16" name="b1">
            <a:extLst>
              <a:ext uri="{FF2B5EF4-FFF2-40B4-BE49-F238E27FC236}">
                <a16:creationId xmlns:a16="http://schemas.microsoft.com/office/drawing/2014/main" id="{7470A053-5352-48F6-85BE-F75844D588DA}"/>
              </a:ext>
            </a:extLst>
          </p:cNvPr>
          <p:cNvSpPr>
            <a:spLocks noGrp="1"/>
          </p:cNvSpPr>
          <p:nvPr/>
        </p:nvSpPr>
        <p:spPr>
          <a:xfrm>
            <a:off x="7524750" y="2628900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report delays across the trade process</a:t>
            </a:r>
          </a:p>
        </p:txBody>
      </p:sp>
      <p:sp>
        <p:nvSpPr>
          <p:cNvPr id="17" name="b2-num">
            <a:extLst>
              <a:ext uri="{FF2B5EF4-FFF2-40B4-BE49-F238E27FC236}">
                <a16:creationId xmlns:a16="http://schemas.microsoft.com/office/drawing/2014/main" id="{6674516B-7A68-4402-B29B-368136B9E229}"/>
              </a:ext>
            </a:extLst>
          </p:cNvPr>
          <p:cNvSpPr>
            <a:spLocks noGrp="1"/>
          </p:cNvSpPr>
          <p:nvPr/>
        </p:nvSpPr>
        <p:spPr>
          <a:xfrm>
            <a:off x="6438900" y="331470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55.6%</a:t>
            </a:r>
          </a:p>
        </p:txBody>
      </p:sp>
      <p:sp>
        <p:nvSpPr>
          <p:cNvPr id="18" name="b2">
            <a:extLst>
              <a:ext uri="{FF2B5EF4-FFF2-40B4-BE49-F238E27FC236}">
                <a16:creationId xmlns:a16="http://schemas.microsoft.com/office/drawing/2014/main" id="{A3F79153-0FFE-4E43-88FB-9EAB8E670C1C}"/>
              </a:ext>
            </a:extLst>
          </p:cNvPr>
          <p:cNvSpPr>
            <a:spLocks noGrp="1"/>
          </p:cNvSpPr>
          <p:nvPr/>
        </p:nvSpPr>
        <p:spPr>
          <a:xfrm>
            <a:off x="7524750" y="3295650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report excessive paperwork</a:t>
            </a:r>
          </a:p>
        </p:txBody>
      </p:sp>
      <p:sp>
        <p:nvSpPr>
          <p:cNvPr id="19" name="b3-num">
            <a:extLst>
              <a:ext uri="{FF2B5EF4-FFF2-40B4-BE49-F238E27FC236}">
                <a16:creationId xmlns:a16="http://schemas.microsoft.com/office/drawing/2014/main" id="{2EDB690F-667B-472E-9A2E-5C1908BEA6B6}"/>
              </a:ext>
            </a:extLst>
          </p:cNvPr>
          <p:cNvSpPr>
            <a:spLocks noGrp="1"/>
          </p:cNvSpPr>
          <p:nvPr/>
        </p:nvSpPr>
        <p:spPr>
          <a:xfrm>
            <a:off x="6438900" y="398145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53.7%</a:t>
            </a:r>
          </a:p>
        </p:txBody>
      </p:sp>
      <p:sp>
        <p:nvSpPr>
          <p:cNvPr id="20" name="b3">
            <a:extLst>
              <a:ext uri="{FF2B5EF4-FFF2-40B4-BE49-F238E27FC236}">
                <a16:creationId xmlns:a16="http://schemas.microsoft.com/office/drawing/2014/main" id="{42D2E9CA-2C27-4DB1-AA57-B5D75C7960E2}"/>
              </a:ext>
            </a:extLst>
          </p:cNvPr>
          <p:cNvSpPr>
            <a:spLocks noGrp="1"/>
          </p:cNvSpPr>
          <p:nvPr/>
        </p:nvSpPr>
        <p:spPr>
          <a:xfrm>
            <a:off x="7524750" y="3962400"/>
            <a:ext cx="3714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report limited digitalisation</a:t>
            </a:r>
          </a:p>
        </p:txBody>
      </p:sp>
      <p:sp>
        <p:nvSpPr>
          <p:cNvPr id="21" name="key-message-band">
            <a:extLst>
              <a:ext uri="{FF2B5EF4-FFF2-40B4-BE49-F238E27FC236}">
                <a16:creationId xmlns:a16="http://schemas.microsoft.com/office/drawing/2014/main" id="{6899CC77-3EAD-4190-892E-91E09BD53302}"/>
              </a:ext>
            </a:extLst>
          </p:cNvPr>
          <p:cNvSpPr>
            <a:spLocks noGrp="1"/>
          </p:cNvSpPr>
          <p:nvPr/>
        </p:nvSpPr>
        <p:spPr>
          <a:xfrm>
            <a:off x="685800" y="5257800"/>
            <a:ext cx="10820400" cy="1066800"/>
          </a:xfrm>
          <a:prstGeom prst="roundRect">
            <a:avLst>
              <a:gd name="adj" fmla="val 7143"/>
            </a:avLst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2" name="key-label">
            <a:extLst>
              <a:ext uri="{FF2B5EF4-FFF2-40B4-BE49-F238E27FC236}">
                <a16:creationId xmlns:a16="http://schemas.microsoft.com/office/drawing/2014/main" id="{E38E4C5D-4207-42BF-A674-FEA4A5110953}"/>
              </a:ext>
            </a:extLst>
          </p:cNvPr>
          <p:cNvSpPr>
            <a:spLocks noGrp="1"/>
          </p:cNvSpPr>
          <p:nvPr/>
        </p:nvSpPr>
        <p:spPr>
          <a:xfrm>
            <a:off x="952500" y="5410200"/>
            <a:ext cx="1714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rPr>
              <a:t>KEY MESSAGE</a:t>
            </a:r>
          </a:p>
        </p:txBody>
      </p:sp>
      <p:sp>
        <p:nvSpPr>
          <p:cNvPr id="23" name="key-text">
            <a:extLst>
              <a:ext uri="{FF2B5EF4-FFF2-40B4-BE49-F238E27FC236}">
                <a16:creationId xmlns:a16="http://schemas.microsoft.com/office/drawing/2014/main" id="{F365655C-F8D6-40D7-956E-8AE405E37A1A}"/>
              </a:ext>
            </a:extLst>
          </p:cNvPr>
          <p:cNvSpPr>
            <a:spLocks noGrp="1"/>
          </p:cNvSpPr>
          <p:nvPr/>
        </p:nvSpPr>
        <p:spPr>
          <a:xfrm>
            <a:off x="952500" y="5648325"/>
            <a:ext cx="101727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Green Lanes, SEED+ and risk-based cooperation are becoming operational. Consistent coordination is now essential to reduce waiting times and make trade more predictable.</a:t>
            </a:r>
          </a:p>
        </p:txBody>
      </p:sp>
    </p:spTree>
    <p:extLst>
      <p:ext uri="{BB962C8B-B14F-4D97-AF65-F5344CB8AC3E}">
        <p14:creationId xmlns:p14="http://schemas.microsoft.com/office/powerpoint/2010/main" val="156557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op-accent">
            <a:extLst>
              <a:ext uri="{FF2B5EF4-FFF2-40B4-BE49-F238E27FC236}">
                <a16:creationId xmlns:a16="http://schemas.microsoft.com/office/drawing/2014/main" id="{442FC6E6-0C77-483A-B69D-C61B6069F96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section">
            <a:extLst>
              <a:ext uri="{FF2B5EF4-FFF2-40B4-BE49-F238E27FC236}">
                <a16:creationId xmlns:a16="http://schemas.microsoft.com/office/drawing/2014/main" id="{54C81B61-2007-406E-B6CD-D574FCC2BF3B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30480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dirty="0">
                <a:solidFill>
                  <a:srgbClr val="5D7187"/>
                </a:solidFill>
                <a:latin typeface="DejaVu Sans"/>
                <a:ea typeface="DejaVu Sans"/>
                <a:cs typeface="DejaVu Sans"/>
              </a:rPr>
              <a:t>3.4  HUMAN CAPITAL DEVELOPMENT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F054A8B6-F983-4631-83D1-7C61E5AAA846}"/>
              </a:ext>
            </a:extLst>
          </p:cNvPr>
          <p:cNvSpPr>
            <a:spLocks noGrp="1"/>
          </p:cNvSpPr>
          <p:nvPr/>
        </p:nvSpPr>
        <p:spPr>
          <a:xfrm>
            <a:off x="714375" y="714375"/>
            <a:ext cx="108204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Skills frameworks are advancing, but regional mobility remains constrained</a:t>
            </a:r>
          </a:p>
        </p:txBody>
      </p:sp>
      <p:sp>
        <p:nvSpPr>
          <p:cNvPr id="4" name="left-rule">
            <a:extLst>
              <a:ext uri="{FF2B5EF4-FFF2-40B4-BE49-F238E27FC236}">
                <a16:creationId xmlns:a16="http://schemas.microsoft.com/office/drawing/2014/main" id="{371939AE-403C-4862-A75F-3F7F98A9C99B}"/>
              </a:ext>
            </a:extLst>
          </p:cNvPr>
          <p:cNvSpPr>
            <a:spLocks noGrp="1"/>
          </p:cNvSpPr>
          <p:nvPr/>
        </p:nvSpPr>
        <p:spPr>
          <a:xfrm>
            <a:off x="685800" y="1390650"/>
            <a:ext cx="57150" cy="3581400"/>
          </a:xfrm>
          <a:prstGeom prst="rect">
            <a:avLst/>
          </a:prstGeom>
          <a:solidFill>
            <a:srgbClr val="2F8F75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right-rule">
            <a:extLst>
              <a:ext uri="{FF2B5EF4-FFF2-40B4-BE49-F238E27FC236}">
                <a16:creationId xmlns:a16="http://schemas.microsoft.com/office/drawing/2014/main" id="{3F2B5668-FD77-4C97-9BEC-65016897014E}"/>
              </a:ext>
            </a:extLst>
          </p:cNvPr>
          <p:cNvSpPr>
            <a:spLocks noGrp="1"/>
          </p:cNvSpPr>
          <p:nvPr/>
        </p:nvSpPr>
        <p:spPr>
          <a:xfrm>
            <a:off x="6191250" y="1390650"/>
            <a:ext cx="57150" cy="3581400"/>
          </a:xfrm>
          <a:prstGeom prst="rect">
            <a:avLst/>
          </a:prstGeom>
          <a:solidFill>
            <a:srgbClr val="D59B3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29C7B74A-B187-4396-A0BD-B0C22BDAE791}"/>
              </a:ext>
            </a:extLst>
          </p:cNvPr>
          <p:cNvSpPr>
            <a:spLocks noGrp="1"/>
          </p:cNvSpPr>
          <p:nvPr/>
        </p:nvSpPr>
        <p:spPr>
          <a:xfrm>
            <a:off x="933450" y="1352550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00" b="1">
                <a:solidFill>
                  <a:srgbClr val="24745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4745F"/>
                </a:solidFill>
                <a:latin typeface="DejaVu Sans"/>
                <a:ea typeface="DejaVu Sans"/>
                <a:cs typeface="DejaVu Sans"/>
              </a:rPr>
              <a:t>IMPLEMENTATION PROGRESS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A5F8FCBE-C361-449A-B4BE-FFCC237A5EB5}"/>
              </a:ext>
            </a:extLst>
          </p:cNvPr>
          <p:cNvSpPr>
            <a:spLocks noGrp="1"/>
          </p:cNvSpPr>
          <p:nvPr/>
        </p:nvSpPr>
        <p:spPr>
          <a:xfrm>
            <a:off x="6438900" y="1352550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00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BUSINESS EXPERIENCE</a:t>
            </a:r>
          </a:p>
        </p:txBody>
      </p:sp>
      <p:sp>
        <p:nvSpPr>
          <p:cNvPr id="8" name="seven">
            <a:extLst>
              <a:ext uri="{FF2B5EF4-FFF2-40B4-BE49-F238E27FC236}">
                <a16:creationId xmlns:a16="http://schemas.microsoft.com/office/drawing/2014/main" id="{9496D90D-51DC-410C-BF22-261F5802B9BA}"/>
              </a:ext>
            </a:extLst>
          </p:cNvPr>
          <p:cNvSpPr>
            <a:spLocks noGrp="1"/>
          </p:cNvSpPr>
          <p:nvPr/>
        </p:nvSpPr>
        <p:spPr>
          <a:xfrm>
            <a:off x="933450" y="1790700"/>
            <a:ext cx="1666875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625" b="1">
                <a:solidFill>
                  <a:srgbClr val="173B63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 dirty="0">
                <a:solidFill>
                  <a:srgbClr val="173B63"/>
                </a:solidFill>
                <a:latin typeface="DejaVu Sans"/>
                <a:ea typeface="DejaVu Sans"/>
                <a:cs typeface="DejaVu Sans"/>
              </a:rPr>
              <a:t>12 </a:t>
            </a:r>
            <a:endParaRPr lang="en-US" sz="2625" b="1" dirty="0">
              <a:solidFill>
                <a:srgbClr val="173B63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2625" b="1">
                <a:solidFill>
                  <a:srgbClr val="173B63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 dirty="0">
                <a:solidFill>
                  <a:srgbClr val="173B63"/>
                </a:solidFill>
                <a:latin typeface="DejaVu Sans"/>
                <a:ea typeface="DejaVu Sans"/>
                <a:cs typeface="DejaVu Sans"/>
              </a:rPr>
              <a:t>10  </a:t>
            </a:r>
            <a:endParaRPr lang="en-US" sz="2625" b="1" dirty="0">
              <a:solidFill>
                <a:srgbClr val="173B63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2625" b="1">
                <a:solidFill>
                  <a:srgbClr val="173B63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 dirty="0">
                <a:solidFill>
                  <a:srgbClr val="173B63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9" name="seven-label">
            <a:extLst>
              <a:ext uri="{FF2B5EF4-FFF2-40B4-BE49-F238E27FC236}">
                <a16:creationId xmlns:a16="http://schemas.microsoft.com/office/drawing/2014/main" id="{C323811A-72D1-4DE5-90AA-2542E6777FD0}"/>
              </a:ext>
            </a:extLst>
          </p:cNvPr>
          <p:cNvSpPr>
            <a:spLocks noGrp="1"/>
          </p:cNvSpPr>
          <p:nvPr/>
        </p:nvSpPr>
        <p:spPr>
          <a:xfrm>
            <a:off x="2667000" y="1819274"/>
            <a:ext cx="2886075" cy="8667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>
                <a:solidFill>
                  <a:srgbClr val="24344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dirty="0">
                <a:solidFill>
                  <a:srgbClr val="243447"/>
                </a:solidFill>
                <a:latin typeface="DejaVu Sans"/>
                <a:ea typeface="DejaVu Sans"/>
                <a:cs typeface="DejaVu Sans"/>
              </a:rPr>
              <a:t>occupational standards,</a:t>
            </a:r>
            <a:endParaRPr lang="en-US" sz="1350" b="1" dirty="0">
              <a:solidFill>
                <a:srgbClr val="243447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350" b="1">
                <a:solidFill>
                  <a:srgbClr val="24344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dirty="0">
                <a:solidFill>
                  <a:srgbClr val="243447"/>
                </a:solidFill>
                <a:latin typeface="DejaVu Sans"/>
                <a:ea typeface="DejaVu Sans"/>
                <a:cs typeface="DejaVu Sans"/>
              </a:rPr>
              <a:t> </a:t>
            </a:r>
            <a:endParaRPr lang="en-US" sz="1350" b="1" dirty="0">
              <a:solidFill>
                <a:srgbClr val="243447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350" b="1">
                <a:solidFill>
                  <a:srgbClr val="24344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dirty="0">
                <a:solidFill>
                  <a:srgbClr val="243447"/>
                </a:solidFill>
                <a:latin typeface="DejaVu Sans"/>
                <a:ea typeface="DejaVu Sans"/>
                <a:cs typeface="DejaVu Sans"/>
              </a:rPr>
              <a:t>qualification standards </a:t>
            </a:r>
            <a:endParaRPr lang="en-US" sz="1350" b="1" dirty="0">
              <a:solidFill>
                <a:srgbClr val="243447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350" b="1">
                <a:solidFill>
                  <a:srgbClr val="24344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dirty="0">
                <a:solidFill>
                  <a:srgbClr val="243447"/>
                </a:solidFill>
                <a:latin typeface="DejaVu Sans"/>
                <a:ea typeface="DejaVu Sans"/>
                <a:cs typeface="DejaVu Sans"/>
              </a:rPr>
              <a:t>and curricula developed</a:t>
            </a:r>
          </a:p>
        </p:txBody>
      </p:sp>
      <p:sp>
        <p:nvSpPr>
          <p:cNvPr id="10" name="half">
            <a:extLst>
              <a:ext uri="{FF2B5EF4-FFF2-40B4-BE49-F238E27FC236}">
                <a16:creationId xmlns:a16="http://schemas.microsoft.com/office/drawing/2014/main" id="{4DD7ACE1-96F8-48D5-817E-452CA7C536AD}"/>
              </a:ext>
            </a:extLst>
          </p:cNvPr>
          <p:cNvSpPr>
            <a:spLocks noGrp="1"/>
          </p:cNvSpPr>
          <p:nvPr/>
        </p:nvSpPr>
        <p:spPr>
          <a:xfrm>
            <a:off x="6438900" y="1790700"/>
            <a:ext cx="23622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375" b="1">
                <a:solidFill>
                  <a:srgbClr val="B7791F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B7791F"/>
                </a:solidFill>
                <a:latin typeface="DejaVu Sans"/>
                <a:ea typeface="DejaVu Sans"/>
                <a:cs typeface="DejaVu Sans"/>
              </a:rPr>
              <a:t>33%</a:t>
            </a:r>
          </a:p>
        </p:txBody>
      </p:sp>
      <p:sp>
        <p:nvSpPr>
          <p:cNvPr id="11" name="half-label">
            <a:extLst>
              <a:ext uri="{FF2B5EF4-FFF2-40B4-BE49-F238E27FC236}">
                <a16:creationId xmlns:a16="http://schemas.microsoft.com/office/drawing/2014/main" id="{C29AF251-6B4D-459C-B8DA-A1C6CE606DEB}"/>
              </a:ext>
            </a:extLst>
          </p:cNvPr>
          <p:cNvSpPr>
            <a:spLocks noGrp="1"/>
          </p:cNvSpPr>
          <p:nvPr/>
        </p:nvSpPr>
        <p:spPr>
          <a:xfrm>
            <a:off x="8096250" y="1819275"/>
            <a:ext cx="3143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1">
                <a:solidFill>
                  <a:srgbClr val="24344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43447"/>
                </a:solidFill>
                <a:latin typeface="DejaVu Sans"/>
                <a:ea typeface="DejaVu Sans"/>
                <a:cs typeface="DejaVu Sans"/>
              </a:rPr>
              <a:t>have basic digital skills, compared with 56% in the EU</a:t>
            </a:r>
          </a:p>
        </p:txBody>
      </p:sp>
      <p:sp>
        <p:nvSpPr>
          <p:cNvPr id="12" name="p1">
            <a:extLst>
              <a:ext uri="{FF2B5EF4-FFF2-40B4-BE49-F238E27FC236}">
                <a16:creationId xmlns:a16="http://schemas.microsoft.com/office/drawing/2014/main" id="{2154D643-D09B-42C3-A1EB-873BBCDEFC01}"/>
              </a:ext>
            </a:extLst>
          </p:cNvPr>
          <p:cNvSpPr>
            <a:spLocks noGrp="1"/>
          </p:cNvSpPr>
          <p:nvPr/>
        </p:nvSpPr>
        <p:spPr>
          <a:xfrm>
            <a:off x="933450" y="2647950"/>
            <a:ext cx="46863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Regional standards are being translated into national qualifications and VET curricula.</a:t>
            </a:r>
          </a:p>
        </p:txBody>
      </p:sp>
      <p:sp>
        <p:nvSpPr>
          <p:cNvPr id="13" name="p2">
            <a:extLst>
              <a:ext uri="{FF2B5EF4-FFF2-40B4-BE49-F238E27FC236}">
                <a16:creationId xmlns:a16="http://schemas.microsoft.com/office/drawing/2014/main" id="{8BFE4519-1E71-43B1-BD6C-EB8AE86249DF}"/>
              </a:ext>
            </a:extLst>
          </p:cNvPr>
          <p:cNvSpPr>
            <a:spLocks noGrp="1"/>
          </p:cNvSpPr>
          <p:nvPr/>
        </p:nvSpPr>
        <p:spPr>
          <a:xfrm>
            <a:off x="933450" y="3314700"/>
            <a:ext cx="46863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Business input is improving alignment between vocational education and labour-market needs.</a:t>
            </a:r>
          </a:p>
        </p:txBody>
      </p:sp>
      <p:sp>
        <p:nvSpPr>
          <p:cNvPr id="14" name="p3">
            <a:extLst>
              <a:ext uri="{FF2B5EF4-FFF2-40B4-BE49-F238E27FC236}">
                <a16:creationId xmlns:a16="http://schemas.microsoft.com/office/drawing/2014/main" id="{F513D9A3-7F79-473C-8613-62B32BF9CB46}"/>
              </a:ext>
            </a:extLst>
          </p:cNvPr>
          <p:cNvSpPr>
            <a:spLocks noGrp="1"/>
          </p:cNvSpPr>
          <p:nvPr/>
        </p:nvSpPr>
        <p:spPr>
          <a:xfrm>
            <a:off x="933450" y="3981450"/>
            <a:ext cx="46863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A regional framework now supports the coordination and portability of social-security rights.</a:t>
            </a:r>
          </a:p>
        </p:txBody>
      </p:sp>
      <p:sp>
        <p:nvSpPr>
          <p:cNvPr id="15" name="b1-num">
            <a:extLst>
              <a:ext uri="{FF2B5EF4-FFF2-40B4-BE49-F238E27FC236}">
                <a16:creationId xmlns:a16="http://schemas.microsoft.com/office/drawing/2014/main" id="{108FBD27-C38C-4960-872F-1ED30AD4A903}"/>
              </a:ext>
            </a:extLst>
          </p:cNvPr>
          <p:cNvSpPr>
            <a:spLocks noGrp="1"/>
          </p:cNvSpPr>
          <p:nvPr/>
        </p:nvSpPr>
        <p:spPr>
          <a:xfrm>
            <a:off x="6438900" y="2647950"/>
            <a:ext cx="1238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00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&gt;190k</a:t>
            </a:r>
          </a:p>
        </p:txBody>
      </p:sp>
      <p:sp>
        <p:nvSpPr>
          <p:cNvPr id="16" name="b1">
            <a:extLst>
              <a:ext uri="{FF2B5EF4-FFF2-40B4-BE49-F238E27FC236}">
                <a16:creationId xmlns:a16="http://schemas.microsoft.com/office/drawing/2014/main" id="{D97C889B-5938-4B14-8359-EB5362C7B7EA}"/>
              </a:ext>
            </a:extLst>
          </p:cNvPr>
          <p:cNvSpPr>
            <a:spLocks noGrp="1"/>
          </p:cNvSpPr>
          <p:nvPr/>
        </p:nvSpPr>
        <p:spPr>
          <a:xfrm>
            <a:off x="7762875" y="2628900"/>
            <a:ext cx="3476625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potential worker shortfall within five years</a:t>
            </a:r>
          </a:p>
        </p:txBody>
      </p:sp>
      <p:sp>
        <p:nvSpPr>
          <p:cNvPr id="17" name="b2-num">
            <a:extLst>
              <a:ext uri="{FF2B5EF4-FFF2-40B4-BE49-F238E27FC236}">
                <a16:creationId xmlns:a16="http://schemas.microsoft.com/office/drawing/2014/main" id="{464DCC86-03A5-4D9C-A8D4-82BD94593E8A}"/>
              </a:ext>
            </a:extLst>
          </p:cNvPr>
          <p:cNvSpPr>
            <a:spLocks noGrp="1"/>
          </p:cNvSpPr>
          <p:nvPr/>
        </p:nvSpPr>
        <p:spPr>
          <a:xfrm>
            <a:off x="6438900" y="331470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/>
          </a:p>
        </p:txBody>
      </p:sp>
      <p:sp>
        <p:nvSpPr>
          <p:cNvPr id="18" name="b2">
            <a:extLst>
              <a:ext uri="{FF2B5EF4-FFF2-40B4-BE49-F238E27FC236}">
                <a16:creationId xmlns:a16="http://schemas.microsoft.com/office/drawing/2014/main" id="{4184E4D9-7E99-4ED1-9F7B-4686E51707E7}"/>
              </a:ext>
            </a:extLst>
          </p:cNvPr>
          <p:cNvSpPr>
            <a:spLocks noGrp="1"/>
          </p:cNvSpPr>
          <p:nvPr/>
        </p:nvSpPr>
        <p:spPr>
          <a:xfrm>
            <a:off x="6438900" y="3295650"/>
            <a:ext cx="4800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Recognition of qualifications, licences and certificates remains inconsistent.</a:t>
            </a:r>
          </a:p>
        </p:txBody>
      </p:sp>
      <p:sp>
        <p:nvSpPr>
          <p:cNvPr id="19" name="b3-num">
            <a:extLst>
              <a:ext uri="{FF2B5EF4-FFF2-40B4-BE49-F238E27FC236}">
                <a16:creationId xmlns:a16="http://schemas.microsoft.com/office/drawing/2014/main" id="{6AD64919-30CD-40EC-966E-EBCD24FD7DA1}"/>
              </a:ext>
            </a:extLst>
          </p:cNvPr>
          <p:cNvSpPr>
            <a:spLocks noGrp="1"/>
          </p:cNvSpPr>
          <p:nvPr/>
        </p:nvSpPr>
        <p:spPr>
          <a:xfrm>
            <a:off x="6438900" y="398145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/>
          </a:p>
        </p:txBody>
      </p:sp>
      <p:sp>
        <p:nvSpPr>
          <p:cNvPr id="20" name="b3">
            <a:extLst>
              <a:ext uri="{FF2B5EF4-FFF2-40B4-BE49-F238E27FC236}">
                <a16:creationId xmlns:a16="http://schemas.microsoft.com/office/drawing/2014/main" id="{C81DDAC0-2FE8-4F91-95E9-B95B177CE133}"/>
              </a:ext>
            </a:extLst>
          </p:cNvPr>
          <p:cNvSpPr>
            <a:spLocks noGrp="1"/>
          </p:cNvSpPr>
          <p:nvPr/>
        </p:nvSpPr>
        <p:spPr>
          <a:xfrm>
            <a:off x="6438900" y="3962400"/>
            <a:ext cx="48006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Fragmented procedures restrict access to the wider regional talent pool.</a:t>
            </a:r>
          </a:p>
        </p:txBody>
      </p:sp>
      <p:sp>
        <p:nvSpPr>
          <p:cNvPr id="21" name="key-message-band">
            <a:extLst>
              <a:ext uri="{FF2B5EF4-FFF2-40B4-BE49-F238E27FC236}">
                <a16:creationId xmlns:a16="http://schemas.microsoft.com/office/drawing/2014/main" id="{950FB82E-A1FE-4825-9239-0871F0A82079}"/>
              </a:ext>
            </a:extLst>
          </p:cNvPr>
          <p:cNvSpPr>
            <a:spLocks noGrp="1"/>
          </p:cNvSpPr>
          <p:nvPr/>
        </p:nvSpPr>
        <p:spPr>
          <a:xfrm>
            <a:off x="685800" y="5257800"/>
            <a:ext cx="10820400" cy="1066800"/>
          </a:xfrm>
          <a:prstGeom prst="roundRect">
            <a:avLst>
              <a:gd name="adj" fmla="val 7143"/>
            </a:avLst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2" name="key-label">
            <a:extLst>
              <a:ext uri="{FF2B5EF4-FFF2-40B4-BE49-F238E27FC236}">
                <a16:creationId xmlns:a16="http://schemas.microsoft.com/office/drawing/2014/main" id="{5F16838E-FC19-4FCC-B41E-88EA43A4951E}"/>
              </a:ext>
            </a:extLst>
          </p:cNvPr>
          <p:cNvSpPr>
            <a:spLocks noGrp="1"/>
          </p:cNvSpPr>
          <p:nvPr/>
        </p:nvSpPr>
        <p:spPr>
          <a:xfrm>
            <a:off x="952500" y="5410200"/>
            <a:ext cx="1714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rPr>
              <a:t>KEY MESSAGE</a:t>
            </a:r>
          </a:p>
        </p:txBody>
      </p:sp>
      <p:sp>
        <p:nvSpPr>
          <p:cNvPr id="23" name="key-text">
            <a:extLst>
              <a:ext uri="{FF2B5EF4-FFF2-40B4-BE49-F238E27FC236}">
                <a16:creationId xmlns:a16="http://schemas.microsoft.com/office/drawing/2014/main" id="{DD0B51B9-4CA8-42E3-82F0-79C4E7268B50}"/>
              </a:ext>
            </a:extLst>
          </p:cNvPr>
          <p:cNvSpPr>
            <a:spLocks noGrp="1"/>
          </p:cNvSpPr>
          <p:nvPr/>
        </p:nvSpPr>
        <p:spPr>
          <a:xfrm>
            <a:off x="952500" y="5648325"/>
            <a:ext cx="101727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Implementation is moving from regional frameworks towards early operational results. Stronger recognition and mobility arrangements are needed to make skills usable across the WB6.</a:t>
            </a:r>
          </a:p>
        </p:txBody>
      </p:sp>
    </p:spTree>
    <p:extLst>
      <p:ext uri="{BB962C8B-B14F-4D97-AF65-F5344CB8AC3E}">
        <p14:creationId xmlns:p14="http://schemas.microsoft.com/office/powerpoint/2010/main" val="598074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op-accent">
            <a:extLst>
              <a:ext uri="{FF2B5EF4-FFF2-40B4-BE49-F238E27FC236}">
                <a16:creationId xmlns:a16="http://schemas.microsoft.com/office/drawing/2014/main" id="{A8A53A9C-D98C-41FC-B6A5-117C2C5817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section">
            <a:extLst>
              <a:ext uri="{FF2B5EF4-FFF2-40B4-BE49-F238E27FC236}">
                <a16:creationId xmlns:a16="http://schemas.microsoft.com/office/drawing/2014/main" id="{A67343D1-2210-4983-A49E-BF80FF1C6E1E}"/>
              </a:ext>
            </a:extLst>
          </p:cNvPr>
          <p:cNvSpPr>
            <a:spLocks noGrp="1"/>
          </p:cNvSpPr>
          <p:nvPr/>
        </p:nvSpPr>
        <p:spPr>
          <a:xfrm>
            <a:off x="685800" y="161925"/>
            <a:ext cx="10045262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dirty="0">
                <a:solidFill>
                  <a:srgbClr val="5D7187"/>
                </a:solidFill>
                <a:latin typeface="DejaVu Sans"/>
                <a:ea typeface="DejaVu Sans"/>
                <a:cs typeface="DejaVu Sans"/>
              </a:rPr>
              <a:t>3.5  BUSINESS ENABLING ENVIRONMENT AND COMPETITIVENESS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9CB5343F-2D4E-486B-ADBF-862ADB4AC0B7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Regional participation is growing faster than business competitiveness</a:t>
            </a:r>
          </a:p>
        </p:txBody>
      </p:sp>
      <p:sp>
        <p:nvSpPr>
          <p:cNvPr id="4" name="left-rule">
            <a:extLst>
              <a:ext uri="{FF2B5EF4-FFF2-40B4-BE49-F238E27FC236}">
                <a16:creationId xmlns:a16="http://schemas.microsoft.com/office/drawing/2014/main" id="{DDC32D89-06AF-4E4A-A31D-E5A8525E206C}"/>
              </a:ext>
            </a:extLst>
          </p:cNvPr>
          <p:cNvSpPr>
            <a:spLocks noGrp="1"/>
          </p:cNvSpPr>
          <p:nvPr/>
        </p:nvSpPr>
        <p:spPr>
          <a:xfrm>
            <a:off x="685800" y="1390650"/>
            <a:ext cx="57150" cy="3581400"/>
          </a:xfrm>
          <a:prstGeom prst="rect">
            <a:avLst/>
          </a:prstGeom>
          <a:solidFill>
            <a:srgbClr val="2F8F75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right-rule">
            <a:extLst>
              <a:ext uri="{FF2B5EF4-FFF2-40B4-BE49-F238E27FC236}">
                <a16:creationId xmlns:a16="http://schemas.microsoft.com/office/drawing/2014/main" id="{3DAC45F0-9948-4E67-A1DA-936C054BF6E5}"/>
              </a:ext>
            </a:extLst>
          </p:cNvPr>
          <p:cNvSpPr>
            <a:spLocks noGrp="1"/>
          </p:cNvSpPr>
          <p:nvPr/>
        </p:nvSpPr>
        <p:spPr>
          <a:xfrm>
            <a:off x="6191250" y="1390650"/>
            <a:ext cx="57150" cy="3581400"/>
          </a:xfrm>
          <a:prstGeom prst="rect">
            <a:avLst/>
          </a:prstGeom>
          <a:solidFill>
            <a:srgbClr val="D59B3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C000F9CA-972F-4120-B171-9E2AED6B3CBC}"/>
              </a:ext>
            </a:extLst>
          </p:cNvPr>
          <p:cNvSpPr>
            <a:spLocks noGrp="1"/>
          </p:cNvSpPr>
          <p:nvPr/>
        </p:nvSpPr>
        <p:spPr>
          <a:xfrm>
            <a:off x="933450" y="1352550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00" b="1">
                <a:solidFill>
                  <a:srgbClr val="24745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4745F"/>
                </a:solidFill>
                <a:latin typeface="DejaVu Sans"/>
                <a:ea typeface="DejaVu Sans"/>
                <a:cs typeface="DejaVu Sans"/>
              </a:rPr>
              <a:t>IMPLEMENTATION PROGRESS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C71879D9-1E4A-4BEF-A4AA-A65873C42585}"/>
              </a:ext>
            </a:extLst>
          </p:cNvPr>
          <p:cNvSpPr>
            <a:spLocks noGrp="1"/>
          </p:cNvSpPr>
          <p:nvPr/>
        </p:nvSpPr>
        <p:spPr>
          <a:xfrm>
            <a:off x="6438900" y="1352550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00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BUSINESS EXPERIENCE</a:t>
            </a:r>
          </a:p>
        </p:txBody>
      </p:sp>
      <p:sp>
        <p:nvSpPr>
          <p:cNvPr id="8" name="seven">
            <a:extLst>
              <a:ext uri="{FF2B5EF4-FFF2-40B4-BE49-F238E27FC236}">
                <a16:creationId xmlns:a16="http://schemas.microsoft.com/office/drawing/2014/main" id="{E962D1CD-F261-48D3-8CF9-ED45149C8333}"/>
              </a:ext>
            </a:extLst>
          </p:cNvPr>
          <p:cNvSpPr>
            <a:spLocks noGrp="1"/>
          </p:cNvSpPr>
          <p:nvPr/>
        </p:nvSpPr>
        <p:spPr>
          <a:xfrm>
            <a:off x="933450" y="1790700"/>
            <a:ext cx="18097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850" b="1">
                <a:solidFill>
                  <a:srgbClr val="173B63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73B63"/>
                </a:solidFill>
                <a:latin typeface="DejaVu Sans"/>
                <a:ea typeface="DejaVu Sans"/>
                <a:cs typeface="DejaVu Sans"/>
              </a:rPr>
              <a:t>€87.7B</a:t>
            </a:r>
          </a:p>
        </p:txBody>
      </p:sp>
      <p:sp>
        <p:nvSpPr>
          <p:cNvPr id="9" name="seven-label">
            <a:extLst>
              <a:ext uri="{FF2B5EF4-FFF2-40B4-BE49-F238E27FC236}">
                <a16:creationId xmlns:a16="http://schemas.microsoft.com/office/drawing/2014/main" id="{A6F9CF57-66DC-4DE9-B666-C60A58632E7D}"/>
              </a:ext>
            </a:extLst>
          </p:cNvPr>
          <p:cNvSpPr>
            <a:spLocks noGrp="1"/>
          </p:cNvSpPr>
          <p:nvPr/>
        </p:nvSpPr>
        <p:spPr>
          <a:xfrm>
            <a:off x="2667000" y="1819275"/>
            <a:ext cx="2886075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>
                <a:solidFill>
                  <a:srgbClr val="24344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43447"/>
                </a:solidFill>
                <a:latin typeface="DejaVu Sans"/>
                <a:ea typeface="DejaVu Sans"/>
                <a:cs typeface="DejaVu Sans"/>
              </a:rPr>
              <a:t>EU–Western Balkans trade in 2025, up 5.2% from 2024</a:t>
            </a:r>
          </a:p>
        </p:txBody>
      </p:sp>
      <p:sp>
        <p:nvSpPr>
          <p:cNvPr id="10" name="half">
            <a:extLst>
              <a:ext uri="{FF2B5EF4-FFF2-40B4-BE49-F238E27FC236}">
                <a16:creationId xmlns:a16="http://schemas.microsoft.com/office/drawing/2014/main" id="{6581257B-4FC9-467E-93BD-71FF66F5F398}"/>
              </a:ext>
            </a:extLst>
          </p:cNvPr>
          <p:cNvSpPr>
            <a:spLocks noGrp="1"/>
          </p:cNvSpPr>
          <p:nvPr/>
        </p:nvSpPr>
        <p:spPr>
          <a:xfrm>
            <a:off x="6438900" y="1790700"/>
            <a:ext cx="23622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375" b="1">
                <a:solidFill>
                  <a:srgbClr val="B7791F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B7791F"/>
                </a:solidFill>
                <a:latin typeface="DejaVu Sans"/>
                <a:ea typeface="DejaVu Sans"/>
                <a:cs typeface="DejaVu Sans"/>
              </a:rPr>
              <a:t>4.1%</a:t>
            </a:r>
          </a:p>
        </p:txBody>
      </p:sp>
      <p:sp>
        <p:nvSpPr>
          <p:cNvPr id="11" name="half-label">
            <a:extLst>
              <a:ext uri="{FF2B5EF4-FFF2-40B4-BE49-F238E27FC236}">
                <a16:creationId xmlns:a16="http://schemas.microsoft.com/office/drawing/2014/main" id="{0AF70F26-5092-4B80-964E-E4B92C940107}"/>
              </a:ext>
            </a:extLst>
          </p:cNvPr>
          <p:cNvSpPr>
            <a:spLocks noGrp="1"/>
          </p:cNvSpPr>
          <p:nvPr/>
        </p:nvSpPr>
        <p:spPr>
          <a:xfrm>
            <a:off x="8096250" y="1819275"/>
            <a:ext cx="3143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1">
                <a:solidFill>
                  <a:srgbClr val="24344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43447"/>
                </a:solidFill>
                <a:latin typeface="DejaVu Sans"/>
                <a:ea typeface="DejaVu Sans"/>
                <a:cs typeface="DejaVu Sans"/>
              </a:rPr>
              <a:t>FDI as a share of regional GDP, down from 5.4%</a:t>
            </a:r>
          </a:p>
        </p:txBody>
      </p:sp>
      <p:sp>
        <p:nvSpPr>
          <p:cNvPr id="12" name="p1">
            <a:extLst>
              <a:ext uri="{FF2B5EF4-FFF2-40B4-BE49-F238E27FC236}">
                <a16:creationId xmlns:a16="http://schemas.microsoft.com/office/drawing/2014/main" id="{6FF81BE5-44A5-43FA-8F89-438B780CCDFD}"/>
              </a:ext>
            </a:extLst>
          </p:cNvPr>
          <p:cNvSpPr>
            <a:spLocks noGrp="1"/>
          </p:cNvSpPr>
          <p:nvPr/>
        </p:nvSpPr>
        <p:spPr>
          <a:xfrm>
            <a:off x="933450" y="2647950"/>
            <a:ext cx="46863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A regional package supports sustainable investment and investment facilitation.</a:t>
            </a:r>
          </a:p>
        </p:txBody>
      </p:sp>
      <p:sp>
        <p:nvSpPr>
          <p:cNvPr id="13" name="p2">
            <a:extLst>
              <a:ext uri="{FF2B5EF4-FFF2-40B4-BE49-F238E27FC236}">
                <a16:creationId xmlns:a16="http://schemas.microsoft.com/office/drawing/2014/main" id="{B4CCB155-5D4E-47B7-982A-4FB543C272DA}"/>
              </a:ext>
            </a:extLst>
          </p:cNvPr>
          <p:cNvSpPr>
            <a:spLocks noGrp="1"/>
          </p:cNvSpPr>
          <p:nvPr/>
        </p:nvSpPr>
        <p:spPr>
          <a:xfrm>
            <a:off x="933450" y="3314700"/>
            <a:ext cx="46863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The WB6 Green Bond Standard establishes common requirements for green finance.</a:t>
            </a:r>
          </a:p>
        </p:txBody>
      </p:sp>
      <p:sp>
        <p:nvSpPr>
          <p:cNvPr id="14" name="p3">
            <a:extLst>
              <a:ext uri="{FF2B5EF4-FFF2-40B4-BE49-F238E27FC236}">
                <a16:creationId xmlns:a16="http://schemas.microsoft.com/office/drawing/2014/main" id="{C8924815-BD4D-43FB-BCA2-5CB5F964EC45}"/>
              </a:ext>
            </a:extLst>
          </p:cNvPr>
          <p:cNvSpPr>
            <a:spLocks noGrp="1"/>
          </p:cNvSpPr>
          <p:nvPr/>
        </p:nvSpPr>
        <p:spPr>
          <a:xfrm>
            <a:off x="933450" y="3981450"/>
            <a:ext cx="46863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Policy is shifting towards investment quality and stronger links between foreign investors and local firms.</a:t>
            </a:r>
          </a:p>
        </p:txBody>
      </p:sp>
      <p:sp>
        <p:nvSpPr>
          <p:cNvPr id="15" name="b1-num">
            <a:extLst>
              <a:ext uri="{FF2B5EF4-FFF2-40B4-BE49-F238E27FC236}">
                <a16:creationId xmlns:a16="http://schemas.microsoft.com/office/drawing/2014/main" id="{783577BC-497E-4985-9077-6358D3A5C504}"/>
              </a:ext>
            </a:extLst>
          </p:cNvPr>
          <p:cNvSpPr>
            <a:spLocks noGrp="1"/>
          </p:cNvSpPr>
          <p:nvPr/>
        </p:nvSpPr>
        <p:spPr>
          <a:xfrm>
            <a:off x="6438900" y="264795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/>
          </a:p>
        </p:txBody>
      </p:sp>
      <p:sp>
        <p:nvSpPr>
          <p:cNvPr id="16" name="b1">
            <a:extLst>
              <a:ext uri="{FF2B5EF4-FFF2-40B4-BE49-F238E27FC236}">
                <a16:creationId xmlns:a16="http://schemas.microsoft.com/office/drawing/2014/main" id="{350F0AF7-253A-4C5F-ACB3-7BB43A878265}"/>
              </a:ext>
            </a:extLst>
          </p:cNvPr>
          <p:cNvSpPr>
            <a:spLocks noGrp="1"/>
          </p:cNvSpPr>
          <p:nvPr/>
        </p:nvSpPr>
        <p:spPr>
          <a:xfrm>
            <a:off x="6438900" y="2628900"/>
            <a:ext cx="4800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Regional activity is expanding, but delivery, cost and time improvements remain modest.</a:t>
            </a:r>
          </a:p>
        </p:txBody>
      </p:sp>
      <p:sp>
        <p:nvSpPr>
          <p:cNvPr id="17" name="b2-num">
            <a:extLst>
              <a:ext uri="{FF2B5EF4-FFF2-40B4-BE49-F238E27FC236}">
                <a16:creationId xmlns:a16="http://schemas.microsoft.com/office/drawing/2014/main" id="{4E71A370-D537-49A0-BF6C-497A0705A6F5}"/>
              </a:ext>
            </a:extLst>
          </p:cNvPr>
          <p:cNvSpPr>
            <a:spLocks noGrp="1"/>
          </p:cNvSpPr>
          <p:nvPr/>
        </p:nvSpPr>
        <p:spPr>
          <a:xfrm>
            <a:off x="6438900" y="331470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/>
          </a:p>
        </p:txBody>
      </p:sp>
      <p:sp>
        <p:nvSpPr>
          <p:cNvPr id="18" name="b2">
            <a:extLst>
              <a:ext uri="{FF2B5EF4-FFF2-40B4-BE49-F238E27FC236}">
                <a16:creationId xmlns:a16="http://schemas.microsoft.com/office/drawing/2014/main" id="{400810BB-E143-4939-BFF7-4D969DFCD627}"/>
              </a:ext>
            </a:extLst>
          </p:cNvPr>
          <p:cNvSpPr>
            <a:spLocks noGrp="1"/>
          </p:cNvSpPr>
          <p:nvPr/>
        </p:nvSpPr>
        <p:spPr>
          <a:xfrm>
            <a:off x="6438900" y="3295650"/>
            <a:ext cx="4800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SMEs continue to face limited access to finance and business support.</a:t>
            </a:r>
          </a:p>
        </p:txBody>
      </p:sp>
      <p:sp>
        <p:nvSpPr>
          <p:cNvPr id="19" name="b3-num">
            <a:extLst>
              <a:ext uri="{FF2B5EF4-FFF2-40B4-BE49-F238E27FC236}">
                <a16:creationId xmlns:a16="http://schemas.microsoft.com/office/drawing/2014/main" id="{09B76BF6-F968-4177-A6F4-907BAE39A786}"/>
              </a:ext>
            </a:extLst>
          </p:cNvPr>
          <p:cNvSpPr>
            <a:spLocks noGrp="1"/>
          </p:cNvSpPr>
          <p:nvPr/>
        </p:nvSpPr>
        <p:spPr>
          <a:xfrm>
            <a:off x="6438900" y="398145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/>
          </a:p>
        </p:txBody>
      </p:sp>
      <p:sp>
        <p:nvSpPr>
          <p:cNvPr id="20" name="b3">
            <a:extLst>
              <a:ext uri="{FF2B5EF4-FFF2-40B4-BE49-F238E27FC236}">
                <a16:creationId xmlns:a16="http://schemas.microsoft.com/office/drawing/2014/main" id="{2E51DAE4-4AB4-4046-A354-5241DDFED81D}"/>
              </a:ext>
            </a:extLst>
          </p:cNvPr>
          <p:cNvSpPr>
            <a:spLocks noGrp="1"/>
          </p:cNvSpPr>
          <p:nvPr/>
        </p:nvSpPr>
        <p:spPr>
          <a:xfrm>
            <a:off x="6438900" y="3962400"/>
            <a:ext cx="48006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Participation in regional and European value chains remains insufficient.</a:t>
            </a:r>
          </a:p>
        </p:txBody>
      </p:sp>
      <p:sp>
        <p:nvSpPr>
          <p:cNvPr id="21" name="key-message-band">
            <a:extLst>
              <a:ext uri="{FF2B5EF4-FFF2-40B4-BE49-F238E27FC236}">
                <a16:creationId xmlns:a16="http://schemas.microsoft.com/office/drawing/2014/main" id="{048270C5-6B79-43DC-8ABB-CAB7BF85C916}"/>
              </a:ext>
            </a:extLst>
          </p:cNvPr>
          <p:cNvSpPr>
            <a:spLocks noGrp="1"/>
          </p:cNvSpPr>
          <p:nvPr/>
        </p:nvSpPr>
        <p:spPr>
          <a:xfrm>
            <a:off x="685800" y="5257800"/>
            <a:ext cx="10820400" cy="1066800"/>
          </a:xfrm>
          <a:prstGeom prst="roundRect">
            <a:avLst>
              <a:gd name="adj" fmla="val 7143"/>
            </a:avLst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2" name="key-label">
            <a:extLst>
              <a:ext uri="{FF2B5EF4-FFF2-40B4-BE49-F238E27FC236}">
                <a16:creationId xmlns:a16="http://schemas.microsoft.com/office/drawing/2014/main" id="{52F9ECEE-A5A5-4B32-95DD-0FC546F13BB7}"/>
              </a:ext>
            </a:extLst>
          </p:cNvPr>
          <p:cNvSpPr>
            <a:spLocks noGrp="1"/>
          </p:cNvSpPr>
          <p:nvPr/>
        </p:nvSpPr>
        <p:spPr>
          <a:xfrm>
            <a:off x="952500" y="5410200"/>
            <a:ext cx="1714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rPr>
              <a:t>KEY MESSAGE</a:t>
            </a:r>
          </a:p>
        </p:txBody>
      </p:sp>
      <p:sp>
        <p:nvSpPr>
          <p:cNvPr id="23" name="key-text">
            <a:extLst>
              <a:ext uri="{FF2B5EF4-FFF2-40B4-BE49-F238E27FC236}">
                <a16:creationId xmlns:a16="http://schemas.microsoft.com/office/drawing/2014/main" id="{6E2DDD57-110E-4DAC-98A2-4F7BFA9110DE}"/>
              </a:ext>
            </a:extLst>
          </p:cNvPr>
          <p:cNvSpPr>
            <a:spLocks noGrp="1"/>
          </p:cNvSpPr>
          <p:nvPr/>
        </p:nvSpPr>
        <p:spPr>
          <a:xfrm>
            <a:off x="952500" y="5648325"/>
            <a:ext cx="101727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Regional market participation is advancing faster than competitiveness gains. The next priority is greater efficiency, stronger access to finance and deeper value-chain participation.</a:t>
            </a:r>
          </a:p>
        </p:txBody>
      </p:sp>
    </p:spTree>
    <p:extLst>
      <p:ext uri="{BB962C8B-B14F-4D97-AF65-F5344CB8AC3E}">
        <p14:creationId xmlns:p14="http://schemas.microsoft.com/office/powerpoint/2010/main" val="970505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op-accent">
            <a:extLst>
              <a:ext uri="{FF2B5EF4-FFF2-40B4-BE49-F238E27FC236}">
                <a16:creationId xmlns:a16="http://schemas.microsoft.com/office/drawing/2014/main" id="{42B42A5C-2730-47B8-A662-73288BEFF2B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section">
            <a:extLst>
              <a:ext uri="{FF2B5EF4-FFF2-40B4-BE49-F238E27FC236}">
                <a16:creationId xmlns:a16="http://schemas.microsoft.com/office/drawing/2014/main" id="{AF394392-44A4-4193-8E8F-DDBBC51C1191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30480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rPr>
              <a:t>3.6  DIGITAL TRANSFORMATION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E7730812-DBF6-4024-B139-91A75CE73312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Digital foundations are advancing, but cross-border use remains limited</a:t>
            </a:r>
          </a:p>
        </p:txBody>
      </p:sp>
      <p:sp>
        <p:nvSpPr>
          <p:cNvPr id="4" name="left-rule">
            <a:extLst>
              <a:ext uri="{FF2B5EF4-FFF2-40B4-BE49-F238E27FC236}">
                <a16:creationId xmlns:a16="http://schemas.microsoft.com/office/drawing/2014/main" id="{FBE4ACC9-38EA-4CAD-BDC7-59C48E7AF08E}"/>
              </a:ext>
            </a:extLst>
          </p:cNvPr>
          <p:cNvSpPr>
            <a:spLocks noGrp="1"/>
          </p:cNvSpPr>
          <p:nvPr/>
        </p:nvSpPr>
        <p:spPr>
          <a:xfrm>
            <a:off x="685800" y="1390650"/>
            <a:ext cx="57150" cy="3581400"/>
          </a:xfrm>
          <a:prstGeom prst="rect">
            <a:avLst/>
          </a:prstGeom>
          <a:solidFill>
            <a:srgbClr val="2F8F75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right-rule">
            <a:extLst>
              <a:ext uri="{FF2B5EF4-FFF2-40B4-BE49-F238E27FC236}">
                <a16:creationId xmlns:a16="http://schemas.microsoft.com/office/drawing/2014/main" id="{18E7466D-904C-47C0-83FA-82C1EDD9916B}"/>
              </a:ext>
            </a:extLst>
          </p:cNvPr>
          <p:cNvSpPr>
            <a:spLocks noGrp="1"/>
          </p:cNvSpPr>
          <p:nvPr/>
        </p:nvSpPr>
        <p:spPr>
          <a:xfrm>
            <a:off x="6191250" y="1390650"/>
            <a:ext cx="57150" cy="3581400"/>
          </a:xfrm>
          <a:prstGeom prst="rect">
            <a:avLst/>
          </a:prstGeom>
          <a:solidFill>
            <a:srgbClr val="D59B3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76DD4923-45ED-4CE9-8D79-EB070397B752}"/>
              </a:ext>
            </a:extLst>
          </p:cNvPr>
          <p:cNvSpPr>
            <a:spLocks noGrp="1"/>
          </p:cNvSpPr>
          <p:nvPr/>
        </p:nvSpPr>
        <p:spPr>
          <a:xfrm>
            <a:off x="933450" y="1352550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00" b="1">
                <a:solidFill>
                  <a:srgbClr val="24745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4745F"/>
                </a:solidFill>
                <a:latin typeface="DejaVu Sans"/>
                <a:ea typeface="DejaVu Sans"/>
                <a:cs typeface="DejaVu Sans"/>
              </a:rPr>
              <a:t>IMPLEMENTATION PROGRESS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06057D8E-4ED2-4DA3-A275-35255FBFAB45}"/>
              </a:ext>
            </a:extLst>
          </p:cNvPr>
          <p:cNvSpPr>
            <a:spLocks noGrp="1"/>
          </p:cNvSpPr>
          <p:nvPr/>
        </p:nvSpPr>
        <p:spPr>
          <a:xfrm>
            <a:off x="6438900" y="1352550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00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BUSINESS EXPERIENCE</a:t>
            </a:r>
          </a:p>
        </p:txBody>
      </p:sp>
      <p:sp>
        <p:nvSpPr>
          <p:cNvPr id="8" name="seven">
            <a:extLst>
              <a:ext uri="{FF2B5EF4-FFF2-40B4-BE49-F238E27FC236}">
                <a16:creationId xmlns:a16="http://schemas.microsoft.com/office/drawing/2014/main" id="{B5E605C4-B47A-4DCA-B893-0E3E2ECAA3F8}"/>
              </a:ext>
            </a:extLst>
          </p:cNvPr>
          <p:cNvSpPr>
            <a:spLocks noGrp="1"/>
          </p:cNvSpPr>
          <p:nvPr/>
        </p:nvSpPr>
        <p:spPr>
          <a:xfrm>
            <a:off x="933450" y="1790700"/>
            <a:ext cx="18097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375" b="1">
                <a:solidFill>
                  <a:srgbClr val="173B63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73B63"/>
                </a:solidFill>
                <a:latin typeface="DejaVu Sans"/>
                <a:ea typeface="DejaVu Sans"/>
                <a:cs typeface="DejaVu Sans"/>
              </a:rPr>
              <a:t>59%</a:t>
            </a:r>
          </a:p>
        </p:txBody>
      </p:sp>
      <p:sp>
        <p:nvSpPr>
          <p:cNvPr id="9" name="seven-label">
            <a:extLst>
              <a:ext uri="{FF2B5EF4-FFF2-40B4-BE49-F238E27FC236}">
                <a16:creationId xmlns:a16="http://schemas.microsoft.com/office/drawing/2014/main" id="{F5D47034-7FCE-4E1F-9B48-E062382CC2E9}"/>
              </a:ext>
            </a:extLst>
          </p:cNvPr>
          <p:cNvSpPr>
            <a:spLocks noGrp="1"/>
          </p:cNvSpPr>
          <p:nvPr/>
        </p:nvSpPr>
        <p:spPr>
          <a:xfrm>
            <a:off x="2333625" y="1819275"/>
            <a:ext cx="32194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1">
                <a:solidFill>
                  <a:srgbClr val="24344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43447"/>
                </a:solidFill>
                <a:latin typeface="DejaVu Sans"/>
                <a:ea typeface="DejaVu Sans"/>
                <a:cs typeface="DejaVu Sans"/>
              </a:rPr>
              <a:t>of WB6 SMEs have reached at least basic digital intensity</a:t>
            </a:r>
          </a:p>
        </p:txBody>
      </p:sp>
      <p:sp>
        <p:nvSpPr>
          <p:cNvPr id="10" name="half">
            <a:extLst>
              <a:ext uri="{FF2B5EF4-FFF2-40B4-BE49-F238E27FC236}">
                <a16:creationId xmlns:a16="http://schemas.microsoft.com/office/drawing/2014/main" id="{6DE58D1E-CA6D-4499-921A-EA11FDD9D3E4}"/>
              </a:ext>
            </a:extLst>
          </p:cNvPr>
          <p:cNvSpPr>
            <a:spLocks noGrp="1"/>
          </p:cNvSpPr>
          <p:nvPr/>
        </p:nvSpPr>
        <p:spPr>
          <a:xfrm>
            <a:off x="6438900" y="1790700"/>
            <a:ext cx="23622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000" b="1">
                <a:solidFill>
                  <a:srgbClr val="B7791F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B7791F"/>
                </a:solidFill>
                <a:latin typeface="DejaVu Sans"/>
                <a:ea typeface="DejaVu Sans"/>
                <a:cs typeface="DejaVu Sans"/>
              </a:rPr>
              <a:t>7 in 10</a:t>
            </a:r>
          </a:p>
        </p:txBody>
      </p:sp>
      <p:sp>
        <p:nvSpPr>
          <p:cNvPr id="11" name="half-label">
            <a:extLst>
              <a:ext uri="{FF2B5EF4-FFF2-40B4-BE49-F238E27FC236}">
                <a16:creationId xmlns:a16="http://schemas.microsoft.com/office/drawing/2014/main" id="{380B30BA-42FD-450C-9B63-89CA0DE15DB5}"/>
              </a:ext>
            </a:extLst>
          </p:cNvPr>
          <p:cNvSpPr>
            <a:spLocks noGrp="1"/>
          </p:cNvSpPr>
          <p:nvPr/>
        </p:nvSpPr>
        <p:spPr>
          <a:xfrm>
            <a:off x="8096250" y="1819275"/>
            <a:ext cx="3143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425" b="1">
                <a:solidFill>
                  <a:srgbClr val="24344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43447"/>
                </a:solidFill>
                <a:latin typeface="DejaVu Sans"/>
                <a:ea typeface="DejaVu Sans"/>
                <a:cs typeface="DejaVu Sans"/>
              </a:rPr>
              <a:t>report limited or no progress in cross-border digital transactions</a:t>
            </a:r>
          </a:p>
        </p:txBody>
      </p:sp>
      <p:sp>
        <p:nvSpPr>
          <p:cNvPr id="12" name="p1">
            <a:extLst>
              <a:ext uri="{FF2B5EF4-FFF2-40B4-BE49-F238E27FC236}">
                <a16:creationId xmlns:a16="http://schemas.microsoft.com/office/drawing/2014/main" id="{CAC68A5E-101A-41DD-B959-9ABC9DE553E2}"/>
              </a:ext>
            </a:extLst>
          </p:cNvPr>
          <p:cNvSpPr>
            <a:spLocks noGrp="1"/>
          </p:cNvSpPr>
          <p:nvPr/>
        </p:nvSpPr>
        <p:spPr>
          <a:xfrm>
            <a:off x="933450" y="2647950"/>
            <a:ext cx="46863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Regional frameworks now cover electronic signatures, trust services and digital identity.</a:t>
            </a:r>
          </a:p>
        </p:txBody>
      </p:sp>
      <p:sp>
        <p:nvSpPr>
          <p:cNvPr id="13" name="p2">
            <a:extLst>
              <a:ext uri="{FF2B5EF4-FFF2-40B4-BE49-F238E27FC236}">
                <a16:creationId xmlns:a16="http://schemas.microsoft.com/office/drawing/2014/main" id="{0DB314EA-2633-4E1C-8DDD-02378CA71D33}"/>
              </a:ext>
            </a:extLst>
          </p:cNvPr>
          <p:cNvSpPr>
            <a:spLocks noGrp="1"/>
          </p:cNvSpPr>
          <p:nvPr/>
        </p:nvSpPr>
        <p:spPr>
          <a:xfrm>
            <a:off x="933450" y="3314700"/>
            <a:ext cx="46863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EU roaming integration and participation in EU digital </a:t>
            </a:r>
            <a:r>
              <a:rPr sz="1350" b="0" dirty="0" err="1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programmes</a:t>
            </a:r>
            <a:r>
              <a:rPr sz="1350" b="0" dirty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 are advancing.</a:t>
            </a:r>
          </a:p>
        </p:txBody>
      </p:sp>
      <p:sp>
        <p:nvSpPr>
          <p:cNvPr id="14" name="p3">
            <a:extLst>
              <a:ext uri="{FF2B5EF4-FFF2-40B4-BE49-F238E27FC236}">
                <a16:creationId xmlns:a16="http://schemas.microsoft.com/office/drawing/2014/main" id="{CCE9A54C-69E6-440E-B2D9-E421FC961C03}"/>
              </a:ext>
            </a:extLst>
          </p:cNvPr>
          <p:cNvSpPr>
            <a:spLocks noGrp="1"/>
          </p:cNvSpPr>
          <p:nvPr/>
        </p:nvSpPr>
        <p:spPr>
          <a:xfrm>
            <a:off x="933450" y="3981450"/>
            <a:ext cx="46863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24% of SMEs sell online, while stronger cybersecurity cooperation supports secure integration.</a:t>
            </a:r>
          </a:p>
        </p:txBody>
      </p:sp>
      <p:sp>
        <p:nvSpPr>
          <p:cNvPr id="15" name="b1-num">
            <a:extLst>
              <a:ext uri="{FF2B5EF4-FFF2-40B4-BE49-F238E27FC236}">
                <a16:creationId xmlns:a16="http://schemas.microsoft.com/office/drawing/2014/main" id="{EA25D9CA-0671-4991-B119-E1DEBC0DC723}"/>
              </a:ext>
            </a:extLst>
          </p:cNvPr>
          <p:cNvSpPr>
            <a:spLocks noGrp="1"/>
          </p:cNvSpPr>
          <p:nvPr/>
        </p:nvSpPr>
        <p:spPr>
          <a:xfrm>
            <a:off x="6438900" y="264795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00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2 in 3</a:t>
            </a:r>
          </a:p>
        </p:txBody>
      </p:sp>
      <p:sp>
        <p:nvSpPr>
          <p:cNvPr id="16" name="b1">
            <a:extLst>
              <a:ext uri="{FF2B5EF4-FFF2-40B4-BE49-F238E27FC236}">
                <a16:creationId xmlns:a16="http://schemas.microsoft.com/office/drawing/2014/main" id="{6CB21370-16AF-4F7F-85BB-451D14116165}"/>
              </a:ext>
            </a:extLst>
          </p:cNvPr>
          <p:cNvSpPr>
            <a:spLocks noGrp="1"/>
          </p:cNvSpPr>
          <p:nvPr/>
        </p:nvSpPr>
        <p:spPr>
          <a:xfrm>
            <a:off x="7524750" y="2628900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report limited progress in digital document exchange</a:t>
            </a:r>
          </a:p>
        </p:txBody>
      </p:sp>
      <p:sp>
        <p:nvSpPr>
          <p:cNvPr id="17" name="b2-num">
            <a:extLst>
              <a:ext uri="{FF2B5EF4-FFF2-40B4-BE49-F238E27FC236}">
                <a16:creationId xmlns:a16="http://schemas.microsoft.com/office/drawing/2014/main" id="{8BE3DD39-F79E-48F4-8C85-D2A30473EE0F}"/>
              </a:ext>
            </a:extLst>
          </p:cNvPr>
          <p:cNvSpPr>
            <a:spLocks noGrp="1"/>
          </p:cNvSpPr>
          <p:nvPr/>
        </p:nvSpPr>
        <p:spPr>
          <a:xfrm>
            <a:off x="6438900" y="331470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69%</a:t>
            </a:r>
          </a:p>
        </p:txBody>
      </p:sp>
      <p:sp>
        <p:nvSpPr>
          <p:cNvPr id="18" name="b2">
            <a:extLst>
              <a:ext uri="{FF2B5EF4-FFF2-40B4-BE49-F238E27FC236}">
                <a16:creationId xmlns:a16="http://schemas.microsoft.com/office/drawing/2014/main" id="{8C6BFA90-CFA7-44F8-A29A-75360F90A989}"/>
              </a:ext>
            </a:extLst>
          </p:cNvPr>
          <p:cNvSpPr>
            <a:spLocks noGrp="1"/>
          </p:cNvSpPr>
          <p:nvPr/>
        </p:nvSpPr>
        <p:spPr>
          <a:xfrm>
            <a:off x="7524750" y="3295650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report limited progress in cross-border online sales</a:t>
            </a:r>
          </a:p>
        </p:txBody>
      </p:sp>
      <p:sp>
        <p:nvSpPr>
          <p:cNvPr id="19" name="b3-num">
            <a:extLst>
              <a:ext uri="{FF2B5EF4-FFF2-40B4-BE49-F238E27FC236}">
                <a16:creationId xmlns:a16="http://schemas.microsoft.com/office/drawing/2014/main" id="{E57B7966-4C8E-4136-9110-ED7A5E74EABD}"/>
              </a:ext>
            </a:extLst>
          </p:cNvPr>
          <p:cNvSpPr>
            <a:spLocks noGrp="1"/>
          </p:cNvSpPr>
          <p:nvPr/>
        </p:nvSpPr>
        <p:spPr>
          <a:xfrm>
            <a:off x="6438900" y="398145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/>
          </a:p>
        </p:txBody>
      </p:sp>
      <p:sp>
        <p:nvSpPr>
          <p:cNvPr id="20" name="b3">
            <a:extLst>
              <a:ext uri="{FF2B5EF4-FFF2-40B4-BE49-F238E27FC236}">
                <a16:creationId xmlns:a16="http://schemas.microsoft.com/office/drawing/2014/main" id="{BEDB2A54-B8DB-4C87-A6CF-BC9B7EB9CDA5}"/>
              </a:ext>
            </a:extLst>
          </p:cNvPr>
          <p:cNvSpPr>
            <a:spLocks noGrp="1"/>
          </p:cNvSpPr>
          <p:nvPr/>
        </p:nvSpPr>
        <p:spPr>
          <a:xfrm>
            <a:off x="6438900" y="3962400"/>
            <a:ext cx="48006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Delivery costs, returns, long delivery times and regulatory requirements remain barriers.</a:t>
            </a:r>
          </a:p>
        </p:txBody>
      </p:sp>
      <p:sp>
        <p:nvSpPr>
          <p:cNvPr id="21" name="key-message-band">
            <a:extLst>
              <a:ext uri="{FF2B5EF4-FFF2-40B4-BE49-F238E27FC236}">
                <a16:creationId xmlns:a16="http://schemas.microsoft.com/office/drawing/2014/main" id="{CA72EF91-6C92-46A6-8F27-237BE3A35ADC}"/>
              </a:ext>
            </a:extLst>
          </p:cNvPr>
          <p:cNvSpPr>
            <a:spLocks noGrp="1"/>
          </p:cNvSpPr>
          <p:nvPr/>
        </p:nvSpPr>
        <p:spPr>
          <a:xfrm>
            <a:off x="685800" y="5257800"/>
            <a:ext cx="10820400" cy="1066800"/>
          </a:xfrm>
          <a:prstGeom prst="roundRect">
            <a:avLst>
              <a:gd name="adj" fmla="val 7143"/>
            </a:avLst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2" name="key-label">
            <a:extLst>
              <a:ext uri="{FF2B5EF4-FFF2-40B4-BE49-F238E27FC236}">
                <a16:creationId xmlns:a16="http://schemas.microsoft.com/office/drawing/2014/main" id="{83C895EF-95DB-422D-BAE6-243DC53B57D1}"/>
              </a:ext>
            </a:extLst>
          </p:cNvPr>
          <p:cNvSpPr>
            <a:spLocks noGrp="1"/>
          </p:cNvSpPr>
          <p:nvPr/>
        </p:nvSpPr>
        <p:spPr>
          <a:xfrm>
            <a:off x="952500" y="5410200"/>
            <a:ext cx="1714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rPr>
              <a:t>KEY MESSAGE</a:t>
            </a:r>
          </a:p>
        </p:txBody>
      </p:sp>
      <p:sp>
        <p:nvSpPr>
          <p:cNvPr id="23" name="key-text">
            <a:extLst>
              <a:ext uri="{FF2B5EF4-FFF2-40B4-BE49-F238E27FC236}">
                <a16:creationId xmlns:a16="http://schemas.microsoft.com/office/drawing/2014/main" id="{1FA6F20B-CC9B-4352-BB19-FC833BDDD2CF}"/>
              </a:ext>
            </a:extLst>
          </p:cNvPr>
          <p:cNvSpPr>
            <a:spLocks noGrp="1"/>
          </p:cNvSpPr>
          <p:nvPr/>
        </p:nvSpPr>
        <p:spPr>
          <a:xfrm>
            <a:off x="952500" y="5648325"/>
            <a:ext cx="101727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National digitalisation is advancing faster than regional interoperability. The priority is to make digital systems, identities and documents work consistently across WB6 borders.</a:t>
            </a:r>
          </a:p>
        </p:txBody>
      </p:sp>
    </p:spTree>
    <p:extLst>
      <p:ext uri="{BB962C8B-B14F-4D97-AF65-F5344CB8AC3E}">
        <p14:creationId xmlns:p14="http://schemas.microsoft.com/office/powerpoint/2010/main" val="1944390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A622BB87-01B2-4842-A8A5-36D67CF8096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2E927A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0F38B4-CBD5-45DE-88B5-157CE65E4C3C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D69A2D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D37DFF-96E8-4BCA-9479-84A84EE062DD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214" lnSpcReduction="10000"/>
          </a:bodyPr>
          <a:lstStyle/>
          <a:p>
            <a:pPr>
              <a:defRPr sz="1050" b="1">
                <a:solidFill>
                  <a:srgbClr val="2E92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E927A"/>
                </a:solidFill>
                <a:latin typeface="DejaVu Sans"/>
                <a:ea typeface="DejaVu Sans"/>
                <a:cs typeface="DejaVu Sans"/>
              </a:rPr>
              <a:t>CRM RESULTS IN PRACTICE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28147B-5396-4856-9FE5-0EAE08197F90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2550" b="1">
                <a:solidFill>
                  <a:srgbClr val="12304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2304A"/>
                </a:solidFill>
                <a:latin typeface="DejaVu Sans"/>
                <a:ea typeface="DejaVu Sans"/>
                <a:cs typeface="DejaVu Sans"/>
              </a:rPr>
              <a:t>Early operational results show what CRM 2.0 can deliver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A7B0F0-FAC7-4D7D-B7B3-80B96425820F}"/>
              </a:ext>
            </a:extLst>
          </p:cNvPr>
          <p:cNvSpPr>
            <a:spLocks noGrp="1"/>
          </p:cNvSpPr>
          <p:nvPr/>
        </p:nvSpPr>
        <p:spPr>
          <a:xfrm>
            <a:off x="685800" y="1171575"/>
            <a:ext cx="100012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444" lnSpcReduction="10000"/>
          </a:bodyPr>
          <a:lstStyle/>
          <a:p>
            <a:pPr>
              <a:defRPr sz="1350" b="0">
                <a:solidFill>
                  <a:srgbClr val="60768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0768A"/>
                </a:solidFill>
                <a:latin typeface="DejaVu Sans"/>
                <a:ea typeface="DejaVu Sans"/>
                <a:cs typeface="DejaVu Sans"/>
              </a:rPr>
              <a:t>Evidence of wider reductions in costs and processing times remains limited</a:t>
            </a:r>
          </a:p>
        </p:txBody>
      </p:sp>
      <p:sp>
        <p:nvSpPr>
          <p:cNvPr id="6" name="direct-benefit">
            <a:extLst>
              <a:ext uri="{FF2B5EF4-FFF2-40B4-BE49-F238E27FC236}">
                <a16:creationId xmlns:a16="http://schemas.microsoft.com/office/drawing/2014/main" id="{20FE0856-7D51-49E6-A048-0E9F971845F8}"/>
              </a:ext>
            </a:extLst>
          </p:cNvPr>
          <p:cNvSpPr>
            <a:spLocks noGrp="1"/>
          </p:cNvSpPr>
          <p:nvPr/>
        </p:nvSpPr>
        <p:spPr>
          <a:xfrm>
            <a:off x="685800" y="1714500"/>
            <a:ext cx="3952875" cy="3333750"/>
          </a:xfrm>
          <a:prstGeom prst="roundRect">
            <a:avLst>
              <a:gd name="adj" fmla="val 2286"/>
            </a:avLst>
          </a:prstGeom>
          <a:solidFill>
            <a:srgbClr val="12304A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C64A22-8544-418C-967E-FD398AA4E4C6}"/>
              </a:ext>
            </a:extLst>
          </p:cNvPr>
          <p:cNvSpPr>
            <a:spLocks noGrp="1"/>
          </p:cNvSpPr>
          <p:nvPr/>
        </p:nvSpPr>
        <p:spPr>
          <a:xfrm>
            <a:off x="952500" y="1981200"/>
            <a:ext cx="31432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1667" lnSpcReduction="10000"/>
          </a:bodyPr>
          <a:lstStyle/>
          <a:p>
            <a:pPr>
              <a:defRPr sz="1050" b="1">
                <a:solidFill>
                  <a:srgbClr val="9ED8C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9ED8C8"/>
                </a:solidFill>
                <a:latin typeface="DejaVu Sans"/>
                <a:ea typeface="DejaVu Sans"/>
                <a:cs typeface="DejaVu Sans"/>
              </a:rPr>
              <a:t>DIRECT BUSINESS BENEFIT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D1B913-C97D-4249-96B3-06764BAF3D7B}"/>
              </a:ext>
            </a:extLst>
          </p:cNvPr>
          <p:cNvSpPr>
            <a:spLocks noGrp="1"/>
          </p:cNvSpPr>
          <p:nvPr/>
        </p:nvSpPr>
        <p:spPr>
          <a:xfrm>
            <a:off x="952500" y="2400300"/>
            <a:ext cx="200025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927" lnSpcReduction="10000"/>
          </a:bodyPr>
          <a:lstStyle/>
          <a:p>
            <a:pPr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SEPA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B7C8E3-2796-4236-87CF-AD5B7DE5436A}"/>
              </a:ext>
            </a:extLst>
          </p:cNvPr>
          <p:cNvSpPr>
            <a:spLocks noGrp="1"/>
          </p:cNvSpPr>
          <p:nvPr/>
        </p:nvSpPr>
        <p:spPr>
          <a:xfrm>
            <a:off x="952500" y="3019425"/>
            <a:ext cx="314325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833" lnSpcReduction="10000"/>
          </a:bodyPr>
          <a:lstStyle/>
          <a:p>
            <a:pPr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Faster and less costly euro payments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96E598-DFE3-4F86-B7AE-80772C9F2628}"/>
              </a:ext>
            </a:extLst>
          </p:cNvPr>
          <p:cNvSpPr>
            <a:spLocks noGrp="1"/>
          </p:cNvSpPr>
          <p:nvPr/>
        </p:nvSpPr>
        <p:spPr>
          <a:xfrm>
            <a:off x="952500" y="3790950"/>
            <a:ext cx="552450" cy="38100"/>
          </a:xfrm>
          <a:prstGeom prst="rect">
            <a:avLst/>
          </a:prstGeom>
          <a:solidFill>
            <a:srgbClr val="D69A2D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4F78A2-1962-42D8-BE8F-E2D00C32367F}"/>
              </a:ext>
            </a:extLst>
          </p:cNvPr>
          <p:cNvSpPr>
            <a:spLocks noGrp="1"/>
          </p:cNvSpPr>
          <p:nvPr/>
        </p:nvSpPr>
        <p:spPr>
          <a:xfrm>
            <a:off x="952500" y="4048125"/>
            <a:ext cx="161925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500" lnSpcReduction="10000"/>
          </a:bodyPr>
          <a:lstStyle/>
          <a:p>
            <a:pPr>
              <a:defRPr sz="1125" b="0">
                <a:solidFill>
                  <a:srgbClr val="C9D8E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C9D8E5"/>
                </a:solidFill>
                <a:latin typeface="DejaVu Sans"/>
                <a:ea typeface="DejaVu Sans"/>
                <a:cs typeface="DejaVu Sans"/>
              </a:rPr>
              <a:t>Operational in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58DFB8-4AE4-4284-A77B-F97798EF5796}"/>
              </a:ext>
            </a:extLst>
          </p:cNvPr>
          <p:cNvSpPr>
            <a:spLocks noGrp="1"/>
          </p:cNvSpPr>
          <p:nvPr/>
        </p:nvSpPr>
        <p:spPr>
          <a:xfrm>
            <a:off x="952500" y="4295775"/>
            <a:ext cx="2381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500" lnSpcReduction="10000"/>
          </a:bodyPr>
          <a:lstStyle/>
          <a:p>
            <a:pPr>
              <a:defRPr sz="2250" b="1">
                <a:solidFill>
                  <a:srgbClr val="D69A2D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dirty="0">
                <a:solidFill>
                  <a:srgbClr val="D69A2D"/>
                </a:solidFill>
                <a:latin typeface="DejaVu Sans"/>
                <a:ea typeface="DejaVu Sans"/>
                <a:cs typeface="DejaVu Sans"/>
              </a:rPr>
              <a:t>3 economies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A7B21F-176C-47FA-A998-3EBC8212F175}"/>
              </a:ext>
            </a:extLst>
          </p:cNvPr>
          <p:cNvSpPr>
            <a:spLocks noGrp="1"/>
          </p:cNvSpPr>
          <p:nvPr/>
        </p:nvSpPr>
        <p:spPr>
          <a:xfrm>
            <a:off x="952500" y="470535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1050" b="0">
                <a:solidFill>
                  <a:srgbClr val="C9D8E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C9D8E5"/>
                </a:solidFill>
                <a:latin typeface="DejaVu Sans"/>
                <a:ea typeface="DejaVu Sans"/>
                <a:cs typeface="DejaVu Sans"/>
              </a:rPr>
              <a:t>Albania, Montenegro and North Macedonia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B00650-041B-4444-9F94-300E0FBF097E}"/>
              </a:ext>
            </a:extLst>
          </p:cNvPr>
          <p:cNvSpPr>
            <a:spLocks noGrp="1"/>
          </p:cNvSpPr>
          <p:nvPr/>
        </p:nvSpPr>
        <p:spPr>
          <a:xfrm>
            <a:off x="5095875" y="1724025"/>
            <a:ext cx="28575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214" lnSpcReduction="10000"/>
          </a:bodyPr>
          <a:lstStyle/>
          <a:p>
            <a:pPr>
              <a:defRPr sz="1050" b="1">
                <a:solidFill>
                  <a:srgbClr val="2E92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E927A"/>
                </a:solidFill>
                <a:latin typeface="DejaVu Sans"/>
                <a:ea typeface="DejaVu Sans"/>
                <a:cs typeface="DejaVu Sans"/>
              </a:rPr>
              <a:t>OPERATIONAL RESULTS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CCF704-4842-4033-AEB5-9F34CD03228E}"/>
              </a:ext>
            </a:extLst>
          </p:cNvPr>
          <p:cNvSpPr>
            <a:spLocks noGrp="1"/>
          </p:cNvSpPr>
          <p:nvPr/>
        </p:nvSpPr>
        <p:spPr>
          <a:xfrm>
            <a:off x="5095875" y="2057400"/>
            <a:ext cx="4381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1350" b="1">
                <a:solidFill>
                  <a:srgbClr val="D69A2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69A2D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E47127-ABC3-45F0-9459-A3EB53F01A97}"/>
              </a:ext>
            </a:extLst>
          </p:cNvPr>
          <p:cNvSpPr>
            <a:spLocks noGrp="1"/>
          </p:cNvSpPr>
          <p:nvPr/>
        </p:nvSpPr>
        <p:spPr>
          <a:xfrm>
            <a:off x="5657850" y="2057400"/>
            <a:ext cx="18097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10000"/>
          </a:bodyPr>
          <a:lstStyle/>
          <a:p>
            <a:pPr>
              <a:defRPr sz="1500" b="1">
                <a:solidFill>
                  <a:srgbClr val="1230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2304A"/>
                </a:solidFill>
                <a:latin typeface="DejaVu Sans"/>
                <a:ea typeface="DejaVu Sans"/>
                <a:cs typeface="DejaVu Sans"/>
              </a:rPr>
              <a:t>TRACES 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817F47-56CA-49E2-A335-46458AA2AC3B}"/>
              </a:ext>
            </a:extLst>
          </p:cNvPr>
          <p:cNvSpPr>
            <a:spLocks noGrp="1"/>
          </p:cNvSpPr>
          <p:nvPr/>
        </p:nvSpPr>
        <p:spPr>
          <a:xfrm>
            <a:off x="7477125" y="2057400"/>
            <a:ext cx="3762375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1200" b="0">
                <a:solidFill>
                  <a:srgbClr val="60768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0768A"/>
                </a:solidFill>
                <a:latin typeface="DejaVu Sans"/>
                <a:ea typeface="DejaVu Sans"/>
                <a:cs typeface="DejaVu Sans"/>
              </a:rPr>
              <a:t>Electronic exchange of agreed veterinary certificates across CEFTA Parties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41BB088-A1D8-456E-8C0C-AE94C321D70F}"/>
              </a:ext>
            </a:extLst>
          </p:cNvPr>
          <p:cNvSpPr>
            <a:spLocks noGrp="1"/>
          </p:cNvSpPr>
          <p:nvPr/>
        </p:nvSpPr>
        <p:spPr>
          <a:xfrm>
            <a:off x="5095875" y="2647950"/>
            <a:ext cx="6143625" cy="9525"/>
          </a:xfrm>
          <a:prstGeom prst="rect">
            <a:avLst/>
          </a:prstGeom>
          <a:solidFill>
            <a:srgbClr val="D9E2EA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9B601C0-4A4C-4E29-957D-25C52F6797BD}"/>
              </a:ext>
            </a:extLst>
          </p:cNvPr>
          <p:cNvSpPr>
            <a:spLocks noGrp="1"/>
          </p:cNvSpPr>
          <p:nvPr/>
        </p:nvSpPr>
        <p:spPr>
          <a:xfrm>
            <a:off x="5095875" y="2800350"/>
            <a:ext cx="4381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1350" b="1">
                <a:solidFill>
                  <a:srgbClr val="D69A2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69A2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19DEA9-2EAA-4E47-A2A0-1F7CD9D83B8F}"/>
              </a:ext>
            </a:extLst>
          </p:cNvPr>
          <p:cNvSpPr>
            <a:spLocks noGrp="1"/>
          </p:cNvSpPr>
          <p:nvPr/>
        </p:nvSpPr>
        <p:spPr>
          <a:xfrm>
            <a:off x="5657850" y="2800350"/>
            <a:ext cx="18097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10000"/>
          </a:bodyPr>
          <a:lstStyle/>
          <a:p>
            <a:pPr>
              <a:defRPr sz="1500" b="1">
                <a:solidFill>
                  <a:srgbClr val="1230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2304A"/>
                </a:solidFill>
                <a:latin typeface="DejaVu Sans"/>
                <a:ea typeface="DejaVu Sans"/>
                <a:cs typeface="DejaVu Sans"/>
              </a:rPr>
              <a:t>SEED+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B98588-363D-4DE3-997C-DA3F241AA324}"/>
              </a:ext>
            </a:extLst>
          </p:cNvPr>
          <p:cNvSpPr>
            <a:spLocks noGrp="1"/>
          </p:cNvSpPr>
          <p:nvPr/>
        </p:nvSpPr>
        <p:spPr>
          <a:xfrm>
            <a:off x="7477125" y="2800350"/>
            <a:ext cx="3762375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1200" b="0">
                <a:solidFill>
                  <a:srgbClr val="60768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0768A"/>
                </a:solidFill>
                <a:latin typeface="DejaVu Sans"/>
                <a:ea typeface="DejaVu Sans"/>
                <a:cs typeface="DejaVu Sans"/>
              </a:rPr>
              <a:t>Pre-arrival customs information exchanged electronically, including with EU neighbours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22E657-98B9-4F95-A3C3-B420E21EB1F8}"/>
              </a:ext>
            </a:extLst>
          </p:cNvPr>
          <p:cNvSpPr>
            <a:spLocks noGrp="1"/>
          </p:cNvSpPr>
          <p:nvPr/>
        </p:nvSpPr>
        <p:spPr>
          <a:xfrm>
            <a:off x="5095875" y="3390900"/>
            <a:ext cx="6143625" cy="9525"/>
          </a:xfrm>
          <a:prstGeom prst="rect">
            <a:avLst/>
          </a:prstGeom>
          <a:solidFill>
            <a:srgbClr val="D9E2EA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202903-C537-4397-A01A-DA4F8DA7B0DA}"/>
              </a:ext>
            </a:extLst>
          </p:cNvPr>
          <p:cNvSpPr>
            <a:spLocks noGrp="1"/>
          </p:cNvSpPr>
          <p:nvPr/>
        </p:nvSpPr>
        <p:spPr>
          <a:xfrm>
            <a:off x="5095875" y="3543300"/>
            <a:ext cx="4381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1350" b="1">
                <a:solidFill>
                  <a:srgbClr val="D69A2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69A2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A19407-55F8-4C23-B86D-62F468B1D7A2}"/>
              </a:ext>
            </a:extLst>
          </p:cNvPr>
          <p:cNvSpPr>
            <a:spLocks noGrp="1"/>
          </p:cNvSpPr>
          <p:nvPr/>
        </p:nvSpPr>
        <p:spPr>
          <a:xfrm>
            <a:off x="5657850" y="3543300"/>
            <a:ext cx="18097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10000"/>
          </a:bodyPr>
          <a:lstStyle/>
          <a:p>
            <a:pPr>
              <a:defRPr sz="1500" b="1">
                <a:solidFill>
                  <a:srgbClr val="1230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2304A"/>
                </a:solidFill>
                <a:latin typeface="DejaVu Sans"/>
                <a:ea typeface="DejaVu Sans"/>
                <a:cs typeface="DejaVu Sans"/>
              </a:rPr>
              <a:t>150+ AEOs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7875D80-24BD-4D21-B50D-874324965FC6}"/>
              </a:ext>
            </a:extLst>
          </p:cNvPr>
          <p:cNvSpPr>
            <a:spLocks noGrp="1"/>
          </p:cNvSpPr>
          <p:nvPr/>
        </p:nvSpPr>
        <p:spPr>
          <a:xfrm>
            <a:off x="7477125" y="3543300"/>
            <a:ext cx="3762375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1200" b="0">
                <a:solidFill>
                  <a:srgbClr val="60768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0768A"/>
                </a:solidFill>
                <a:latin typeface="DejaVu Sans"/>
                <a:ea typeface="DejaVu Sans"/>
                <a:cs typeface="DejaVu Sans"/>
              </a:rPr>
              <a:t>Regional trusted-trader framework has an expanding operational base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AA428A-BE36-4D09-AD06-F6D169458708}"/>
              </a:ext>
            </a:extLst>
          </p:cNvPr>
          <p:cNvSpPr>
            <a:spLocks noGrp="1"/>
          </p:cNvSpPr>
          <p:nvPr/>
        </p:nvSpPr>
        <p:spPr>
          <a:xfrm>
            <a:off x="5095875" y="4133850"/>
            <a:ext cx="6143625" cy="9525"/>
          </a:xfrm>
          <a:prstGeom prst="rect">
            <a:avLst/>
          </a:prstGeom>
          <a:solidFill>
            <a:srgbClr val="D9E2EA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E5CA5F8-33B7-4ABC-98FA-C4041EA2450C}"/>
              </a:ext>
            </a:extLst>
          </p:cNvPr>
          <p:cNvSpPr>
            <a:spLocks noGrp="1"/>
          </p:cNvSpPr>
          <p:nvPr/>
        </p:nvSpPr>
        <p:spPr>
          <a:xfrm>
            <a:off x="5095875" y="4286250"/>
            <a:ext cx="4381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1350" b="1">
                <a:solidFill>
                  <a:srgbClr val="D69A2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69A2D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21290C7-9B81-461E-A6FC-78DAD4FB5B2D}"/>
              </a:ext>
            </a:extLst>
          </p:cNvPr>
          <p:cNvSpPr>
            <a:spLocks noGrp="1"/>
          </p:cNvSpPr>
          <p:nvPr/>
        </p:nvSpPr>
        <p:spPr>
          <a:xfrm>
            <a:off x="5657850" y="4286250"/>
            <a:ext cx="18097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10000"/>
          </a:bodyPr>
          <a:lstStyle/>
          <a:p>
            <a:pPr>
              <a:defRPr sz="1500" b="1">
                <a:solidFill>
                  <a:srgbClr val="1230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2304A"/>
                </a:solidFill>
                <a:latin typeface="DejaVu Sans"/>
                <a:ea typeface="DejaVu Sans"/>
                <a:cs typeface="DejaVu Sans"/>
              </a:rPr>
              <a:t>12 / 10 / 12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062338-F781-4119-BFE7-A5D271A88806}"/>
              </a:ext>
            </a:extLst>
          </p:cNvPr>
          <p:cNvSpPr>
            <a:spLocks noGrp="1"/>
          </p:cNvSpPr>
          <p:nvPr/>
        </p:nvSpPr>
        <p:spPr>
          <a:xfrm>
            <a:off x="7477125" y="4286250"/>
            <a:ext cx="3762375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0347"/>
          </a:bodyPr>
          <a:lstStyle/>
          <a:p>
            <a:pPr>
              <a:defRPr sz="1200" b="0">
                <a:solidFill>
                  <a:srgbClr val="60768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0768A"/>
                </a:solidFill>
                <a:latin typeface="DejaVu Sans"/>
                <a:ea typeface="DejaVu Sans"/>
                <a:cs typeface="DejaVu Sans"/>
              </a:rPr>
              <a:t>Occupational standards, qualification standards and curricula developed through EQET SEE</a:t>
            </a:r>
          </a:p>
        </p:txBody>
      </p:sp>
      <p:sp>
        <p:nvSpPr>
          <p:cNvPr id="30" name="key-message">
            <a:extLst>
              <a:ext uri="{FF2B5EF4-FFF2-40B4-BE49-F238E27FC236}">
                <a16:creationId xmlns:a16="http://schemas.microsoft.com/office/drawing/2014/main" id="{9AFF924A-2F8A-4096-95C4-F7A685D210AB}"/>
              </a:ext>
            </a:extLst>
          </p:cNvPr>
          <p:cNvSpPr>
            <a:spLocks noGrp="1"/>
          </p:cNvSpPr>
          <p:nvPr/>
        </p:nvSpPr>
        <p:spPr>
          <a:xfrm>
            <a:off x="685800" y="5381625"/>
            <a:ext cx="10553700" cy="895350"/>
          </a:xfrm>
          <a:prstGeom prst="roundRect">
            <a:avLst>
              <a:gd name="adj" fmla="val 8511"/>
            </a:avLst>
          </a:prstGeom>
          <a:solidFill>
            <a:srgbClr val="12304A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E0E9A42-325E-4918-93EC-171839D117D4}"/>
              </a:ext>
            </a:extLst>
          </p:cNvPr>
          <p:cNvSpPr>
            <a:spLocks noGrp="1"/>
          </p:cNvSpPr>
          <p:nvPr/>
        </p:nvSpPr>
        <p:spPr>
          <a:xfrm>
            <a:off x="933450" y="5572125"/>
            <a:ext cx="14287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667" lnSpcReduction="20000"/>
          </a:bodyPr>
          <a:lstStyle/>
          <a:p>
            <a:pPr>
              <a:def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rPr>
              <a:t>KEY MESSAGE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919501B-B356-4E71-98C9-01B5EDF790F5}"/>
              </a:ext>
            </a:extLst>
          </p:cNvPr>
          <p:cNvSpPr>
            <a:spLocks noGrp="1"/>
          </p:cNvSpPr>
          <p:nvPr/>
        </p:nvSpPr>
        <p:spPr>
          <a:xfrm>
            <a:off x="2381250" y="5534025"/>
            <a:ext cx="84296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167"/>
          </a:bodyPr>
          <a:lstStyle/>
          <a:p>
            <a:pPr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CRM delivers when commitments reach operational implementation. The next test is whether these gains become consistent across the regional market.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644CE2-45D1-44BE-9540-99342307E0C3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71437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000" lnSpcReduction="20000"/>
          </a:bodyPr>
          <a:lstStyle/>
          <a:p>
            <a:pPr>
              <a:defRPr sz="750" b="0">
                <a:solidFill>
                  <a:srgbClr val="60768A"/>
                </a:solidFill>
                <a:latin typeface="DejaVu Sans"/>
                <a:ea typeface="DejaVu Sans"/>
                <a:cs typeface="DejaVu Sans"/>
              </a:defRPr>
            </a:pPr>
            <a:r>
              <a:rPr sz="750" b="0">
                <a:solidFill>
                  <a:srgbClr val="60768A"/>
                </a:solidFill>
                <a:latin typeface="DejaVu Sans"/>
                <a:ea typeface="DejaVu Sans"/>
                <a:cs typeface="DejaVu Sans"/>
              </a:rPr>
              <a:t>Sources: European Payments Council and World Bank; CEFTA; ERI SEE / EQET SEE</a:t>
            </a:r>
          </a:p>
        </p:txBody>
      </p:sp>
    </p:spTree>
    <p:extLst>
      <p:ext uri="{BB962C8B-B14F-4D97-AF65-F5344CB8AC3E}">
        <p14:creationId xmlns:p14="http://schemas.microsoft.com/office/powerpoint/2010/main" val="331148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F6409744-16FA-461B-991D-DACCD5AF52D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2E927A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5E7B18-48F0-4F6D-8671-7B2614E2F864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D69A2D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C36BB3-FC53-4BAB-BC41-777CBF671CE4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214" lnSpcReduction="10000"/>
          </a:bodyPr>
          <a:lstStyle/>
          <a:p>
            <a:pPr>
              <a:defRPr sz="1050" b="1">
                <a:solidFill>
                  <a:srgbClr val="2E92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E927A"/>
                </a:solidFill>
                <a:latin typeface="DejaVu Sans"/>
                <a:ea typeface="DejaVu Sans"/>
                <a:cs typeface="DejaVu Sans"/>
              </a:rPr>
              <a:t>BUSINESS EXPERIENCE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122FE-5DE2-46DE-A6D1-76192559854E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208" lnSpcReduction="20000"/>
          </a:bodyPr>
          <a:lstStyle/>
          <a:p>
            <a:pPr>
              <a:defRPr sz="2400" b="1">
                <a:solidFill>
                  <a:srgbClr val="12304A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2304A"/>
                </a:solidFill>
                <a:latin typeface="DejaVu Sans"/>
                <a:ea typeface="DejaVu Sans"/>
                <a:cs typeface="DejaVu Sans"/>
              </a:rPr>
              <a:t>Regional participation is growing, but daily business conditions remain difficult</a:t>
            </a:r>
          </a:p>
        </p:txBody>
      </p:sp>
      <p:sp>
        <p:nvSpPr>
          <p:cNvPr id="5" name="participation">
            <a:extLst>
              <a:ext uri="{FF2B5EF4-FFF2-40B4-BE49-F238E27FC236}">
                <a16:creationId xmlns:a16="http://schemas.microsoft.com/office/drawing/2014/main" id="{369B2164-0379-491D-BECF-139EC8C01D6A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2952750" cy="2819400"/>
          </a:xfrm>
          <a:prstGeom prst="roundRect">
            <a:avLst>
              <a:gd name="adj" fmla="val 2703"/>
            </a:avLst>
          </a:prstGeom>
          <a:solidFill>
            <a:srgbClr val="12304A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11771E-7704-4497-BC1D-096B1CFBF008}"/>
              </a:ext>
            </a:extLst>
          </p:cNvPr>
          <p:cNvSpPr>
            <a:spLocks noGrp="1"/>
          </p:cNvSpPr>
          <p:nvPr/>
        </p:nvSpPr>
        <p:spPr>
          <a:xfrm>
            <a:off x="933450" y="1781175"/>
            <a:ext cx="22860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6987" lnSpcReduction="10000"/>
          </a:bodyPr>
          <a:lstStyle/>
          <a:p>
            <a:pPr>
              <a:def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rPr>
              <a:t>REGIONAL PARTICIPATION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F543A8-E8B7-4AAE-8B27-6E99FEE498FB}"/>
              </a:ext>
            </a:extLst>
          </p:cNvPr>
          <p:cNvSpPr>
            <a:spLocks noGrp="1"/>
          </p:cNvSpPr>
          <p:nvPr/>
        </p:nvSpPr>
        <p:spPr>
          <a:xfrm>
            <a:off x="933450" y="2152650"/>
            <a:ext cx="2381250" cy="533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256"/>
          </a:bodyPr>
          <a:lstStyle/>
          <a:p>
            <a:pPr>
              <a:defRPr sz="2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 OUT OF 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1996E0-99F0-44BF-8A64-464B8E852C6B}"/>
              </a:ext>
            </a:extLst>
          </p:cNvPr>
          <p:cNvSpPr>
            <a:spLocks noGrp="1"/>
          </p:cNvSpPr>
          <p:nvPr/>
        </p:nvSpPr>
        <p:spPr>
          <a:xfrm>
            <a:off x="933450" y="2771775"/>
            <a:ext cx="2333625" cy="876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9638" lnSpcReduction="20000"/>
          </a:bodyPr>
          <a:lstStyle/>
          <a:p>
            <a:pPr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respondents engage in regional or cross-border business activity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E965B4-6563-4132-B5E2-21A395026341}"/>
              </a:ext>
            </a:extLst>
          </p:cNvPr>
          <p:cNvSpPr>
            <a:spLocks noGrp="1"/>
          </p:cNvSpPr>
          <p:nvPr/>
        </p:nvSpPr>
        <p:spPr>
          <a:xfrm>
            <a:off x="933450" y="3838575"/>
            <a:ext cx="571500" cy="38100"/>
          </a:xfrm>
          <a:prstGeom prst="rect">
            <a:avLst/>
          </a:prstGeom>
          <a:solidFill>
            <a:srgbClr val="D69A2D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08E971-C1DE-481E-9AA3-E98CE29EAE45}"/>
              </a:ext>
            </a:extLst>
          </p:cNvPr>
          <p:cNvSpPr>
            <a:spLocks noGrp="1"/>
          </p:cNvSpPr>
          <p:nvPr/>
        </p:nvSpPr>
        <p:spPr>
          <a:xfrm>
            <a:off x="933450" y="400050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4167" lnSpcReduction="20000"/>
          </a:bodyPr>
          <a:lstStyle/>
          <a:p>
            <a:pPr>
              <a:defRPr sz="1050" b="0">
                <a:solidFill>
                  <a:srgbClr val="C9D8E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C9D8E5"/>
                </a:solidFill>
                <a:latin typeface="DejaVu Sans"/>
                <a:ea typeface="DejaVu Sans"/>
                <a:cs typeface="DejaVu Sans"/>
              </a:rPr>
              <a:t>Businesses are already using the regional market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19C344-A3FE-4465-BBBA-9B693AC6F965}"/>
              </a:ext>
            </a:extLst>
          </p:cNvPr>
          <p:cNvSpPr>
            <a:spLocks noGrp="1"/>
          </p:cNvSpPr>
          <p:nvPr/>
        </p:nvSpPr>
        <p:spPr>
          <a:xfrm>
            <a:off x="4095750" y="1524000"/>
            <a:ext cx="314325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6987" lnSpcReduction="10000"/>
          </a:bodyPr>
          <a:lstStyle/>
          <a:p>
            <a:pPr>
              <a:defRPr sz="975" b="1">
                <a:solidFill>
                  <a:srgbClr val="2E927A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2E927A"/>
                </a:solidFill>
                <a:latin typeface="DejaVu Sans"/>
                <a:ea typeface="DejaVu Sans"/>
                <a:cs typeface="DejaVu Sans"/>
              </a:rPr>
              <a:t>DAY-TO-DAY EXPERIENCE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58261C3-597C-48BD-8C0A-688FD8D92759}"/>
              </a:ext>
            </a:extLst>
          </p:cNvPr>
          <p:cNvSpPr>
            <a:spLocks noGrp="1"/>
          </p:cNvSpPr>
          <p:nvPr/>
        </p:nvSpPr>
        <p:spPr>
          <a:xfrm>
            <a:off x="4095750" y="1885950"/>
            <a:ext cx="2152650" cy="1657350"/>
          </a:xfrm>
          <a:prstGeom prst="roundRect">
            <a:avLst>
              <a:gd name="adj" fmla="val 4598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3385B8-76BF-41A8-951D-4063A0B90BF0}"/>
              </a:ext>
            </a:extLst>
          </p:cNvPr>
          <p:cNvSpPr>
            <a:spLocks noGrp="1"/>
          </p:cNvSpPr>
          <p:nvPr/>
        </p:nvSpPr>
        <p:spPr>
          <a:xfrm>
            <a:off x="4286250" y="2095500"/>
            <a:ext cx="1762125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9687" lnSpcReduction="10000"/>
          </a:bodyPr>
          <a:lstStyle/>
          <a:p>
            <a:pPr>
              <a:defRPr sz="2400" b="1">
                <a:solidFill>
                  <a:srgbClr val="12304A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2304A"/>
                </a:solidFill>
                <a:latin typeface="DejaVu Sans"/>
                <a:ea typeface="DejaVu Sans"/>
                <a:cs typeface="DejaVu Sans"/>
              </a:rPr>
              <a:t>50%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1114E6-142A-45ED-8DAA-6A509D87E4FA}"/>
              </a:ext>
            </a:extLst>
          </p:cNvPr>
          <p:cNvSpPr>
            <a:spLocks noGrp="1"/>
          </p:cNvSpPr>
          <p:nvPr/>
        </p:nvSpPr>
        <p:spPr>
          <a:xfrm>
            <a:off x="4286250" y="2590800"/>
            <a:ext cx="1762125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2262" lnSpcReduction="10000"/>
          </a:bodyPr>
          <a:lstStyle/>
          <a:p>
            <a:pPr>
              <a:defRPr sz="1275" b="1">
                <a:solidFill>
                  <a:srgbClr val="23384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3384D"/>
                </a:solidFill>
                <a:latin typeface="DejaVu Sans"/>
                <a:ea typeface="DejaVu Sans"/>
                <a:cs typeface="DejaVu Sans"/>
              </a:rPr>
              <a:t>Border waiting times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E1515E-3A5D-4122-B55E-7397AD0D2AFF}"/>
              </a:ext>
            </a:extLst>
          </p:cNvPr>
          <p:cNvSpPr>
            <a:spLocks noGrp="1"/>
          </p:cNvSpPr>
          <p:nvPr/>
        </p:nvSpPr>
        <p:spPr>
          <a:xfrm>
            <a:off x="4286250" y="3009900"/>
            <a:ext cx="1762125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024" lnSpcReduction="20000"/>
          </a:bodyPr>
          <a:lstStyle/>
          <a:p>
            <a:pPr>
              <a:defRPr sz="1050" b="0">
                <a:solidFill>
                  <a:srgbClr val="60768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0768A"/>
                </a:solidFill>
                <a:latin typeface="DejaVu Sans"/>
                <a:ea typeface="DejaVu Sans"/>
                <a:cs typeface="DejaVu Sans"/>
              </a:rPr>
              <a:t>report limited or no progress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C6F0DF2-0292-462B-BEEA-A28C44F1450C}"/>
              </a:ext>
            </a:extLst>
          </p:cNvPr>
          <p:cNvSpPr>
            <a:spLocks noGrp="1"/>
          </p:cNvSpPr>
          <p:nvPr/>
        </p:nvSpPr>
        <p:spPr>
          <a:xfrm>
            <a:off x="6477000" y="1885950"/>
            <a:ext cx="2152650" cy="1657350"/>
          </a:xfrm>
          <a:prstGeom prst="roundRect">
            <a:avLst>
              <a:gd name="adj" fmla="val 4598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A5E83B-9A6F-4657-8CCF-43AE751E3BD3}"/>
              </a:ext>
            </a:extLst>
          </p:cNvPr>
          <p:cNvSpPr>
            <a:spLocks noGrp="1"/>
          </p:cNvSpPr>
          <p:nvPr/>
        </p:nvSpPr>
        <p:spPr>
          <a:xfrm>
            <a:off x="6667500" y="2095500"/>
            <a:ext cx="1762125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9687" lnSpcReduction="10000"/>
          </a:bodyPr>
          <a:lstStyle/>
          <a:p>
            <a:pPr>
              <a:defRPr sz="2400" b="1">
                <a:solidFill>
                  <a:srgbClr val="12304A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2304A"/>
                </a:solidFill>
                <a:latin typeface="DejaVu Sans"/>
                <a:ea typeface="DejaVu Sans"/>
                <a:cs typeface="DejaVu Sans"/>
              </a:rPr>
              <a:t>&gt;50%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16FE95-8383-46BE-9491-DE978A78650B}"/>
              </a:ext>
            </a:extLst>
          </p:cNvPr>
          <p:cNvSpPr>
            <a:spLocks noGrp="1"/>
          </p:cNvSpPr>
          <p:nvPr/>
        </p:nvSpPr>
        <p:spPr>
          <a:xfrm>
            <a:off x="6667500" y="2590800"/>
            <a:ext cx="1762125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226" lnSpcReduction="10000"/>
          </a:bodyPr>
          <a:lstStyle/>
          <a:p>
            <a:pPr>
              <a:defRPr sz="1275" b="1">
                <a:solidFill>
                  <a:srgbClr val="23384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3384D"/>
                </a:solidFill>
                <a:latin typeface="DejaVu Sans"/>
                <a:ea typeface="DejaVu Sans"/>
                <a:cs typeface="DejaVu Sans"/>
              </a:rPr>
              <a:t>Cross-border services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B06956-8BA4-42C2-AD52-55F4BB8C7B8A}"/>
              </a:ext>
            </a:extLst>
          </p:cNvPr>
          <p:cNvSpPr>
            <a:spLocks noGrp="1"/>
          </p:cNvSpPr>
          <p:nvPr/>
        </p:nvSpPr>
        <p:spPr>
          <a:xfrm>
            <a:off x="6667500" y="3009900"/>
            <a:ext cx="1762125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024" lnSpcReduction="20000"/>
          </a:bodyPr>
          <a:lstStyle/>
          <a:p>
            <a:pPr>
              <a:defRPr sz="1050" b="0">
                <a:solidFill>
                  <a:srgbClr val="60768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0768A"/>
                </a:solidFill>
                <a:latin typeface="DejaVu Sans"/>
                <a:ea typeface="DejaVu Sans"/>
                <a:cs typeface="DejaVu Sans"/>
              </a:rPr>
              <a:t>report limited or no improvement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51321AF-5033-4E46-90B0-A62B4F0DA49B}"/>
              </a:ext>
            </a:extLst>
          </p:cNvPr>
          <p:cNvSpPr>
            <a:spLocks noGrp="1"/>
          </p:cNvSpPr>
          <p:nvPr/>
        </p:nvSpPr>
        <p:spPr>
          <a:xfrm>
            <a:off x="8858250" y="1885950"/>
            <a:ext cx="2152650" cy="1657350"/>
          </a:xfrm>
          <a:prstGeom prst="roundRect">
            <a:avLst>
              <a:gd name="adj" fmla="val 4598"/>
            </a:avLst>
          </a:prstGeom>
          <a:solidFill>
            <a:srgbClr val="FFF6E5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6436DE-C45C-41BE-818C-D3A130A3D960}"/>
              </a:ext>
            </a:extLst>
          </p:cNvPr>
          <p:cNvSpPr>
            <a:spLocks noGrp="1"/>
          </p:cNvSpPr>
          <p:nvPr/>
        </p:nvSpPr>
        <p:spPr>
          <a:xfrm>
            <a:off x="9048750" y="2095500"/>
            <a:ext cx="1762125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9687" lnSpcReduction="10000"/>
          </a:bodyPr>
          <a:lstStyle/>
          <a:p>
            <a:pPr>
              <a:defRPr sz="2400" b="1">
                <a:solidFill>
                  <a:srgbClr val="D69A2D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D69A2D"/>
                </a:solidFill>
                <a:latin typeface="DejaVu Sans"/>
                <a:ea typeface="DejaVu Sans"/>
                <a:cs typeface="DejaVu Sans"/>
              </a:rPr>
              <a:t>7 IN 10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6C82624-90A0-4715-A467-01896DC95941}"/>
              </a:ext>
            </a:extLst>
          </p:cNvPr>
          <p:cNvSpPr>
            <a:spLocks noGrp="1"/>
          </p:cNvSpPr>
          <p:nvPr/>
        </p:nvSpPr>
        <p:spPr>
          <a:xfrm>
            <a:off x="9048750" y="2590800"/>
            <a:ext cx="1762125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774"/>
          </a:bodyPr>
          <a:lstStyle/>
          <a:p>
            <a:pPr>
              <a:defRPr sz="1275" b="1">
                <a:solidFill>
                  <a:srgbClr val="23384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3384D"/>
                </a:solidFill>
                <a:latin typeface="DejaVu Sans"/>
                <a:ea typeface="DejaVu Sans"/>
                <a:cs typeface="DejaVu Sans"/>
              </a:rPr>
              <a:t>Digital transactions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E15515F-A569-4DEB-911D-19A2AD124FDE}"/>
              </a:ext>
            </a:extLst>
          </p:cNvPr>
          <p:cNvSpPr>
            <a:spLocks noGrp="1"/>
          </p:cNvSpPr>
          <p:nvPr/>
        </p:nvSpPr>
        <p:spPr>
          <a:xfrm>
            <a:off x="9048750" y="3009900"/>
            <a:ext cx="1762125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024" lnSpcReduction="20000"/>
          </a:bodyPr>
          <a:lstStyle/>
          <a:p>
            <a:pPr>
              <a:defRPr sz="1050" b="0">
                <a:solidFill>
                  <a:srgbClr val="60768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0768A"/>
                </a:solidFill>
                <a:latin typeface="DejaVu Sans"/>
                <a:ea typeface="DejaVu Sans"/>
                <a:cs typeface="DejaVu Sans"/>
              </a:rPr>
              <a:t>report limited or no progress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E978EF4-FD45-413D-961A-AB45E1D1E8B3}"/>
              </a:ext>
            </a:extLst>
          </p:cNvPr>
          <p:cNvSpPr>
            <a:spLocks noGrp="1"/>
          </p:cNvSpPr>
          <p:nvPr/>
        </p:nvSpPr>
        <p:spPr>
          <a:xfrm>
            <a:off x="4095750" y="3810000"/>
            <a:ext cx="2476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6987" lnSpcReduction="10000"/>
          </a:bodyPr>
          <a:lstStyle/>
          <a:p>
            <a:pPr>
              <a:defRPr sz="975" b="1">
                <a:solidFill>
                  <a:srgbClr val="2E927A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2E927A"/>
                </a:solidFill>
                <a:latin typeface="DejaVu Sans"/>
                <a:ea typeface="DejaVu Sans"/>
                <a:cs typeface="DejaVu Sans"/>
              </a:rPr>
              <a:t>RECURRING BARRIERS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6A01973-58CF-487E-B065-BBE7F3DCDE49}"/>
              </a:ext>
            </a:extLst>
          </p:cNvPr>
          <p:cNvSpPr>
            <a:spLocks noGrp="1"/>
          </p:cNvSpPr>
          <p:nvPr/>
        </p:nvSpPr>
        <p:spPr>
          <a:xfrm>
            <a:off x="4095750" y="4114800"/>
            <a:ext cx="1638300" cy="666750"/>
          </a:xfrm>
          <a:prstGeom prst="roundRect">
            <a:avLst>
              <a:gd name="adj" fmla="val 11429"/>
            </a:avLst>
          </a:prstGeom>
          <a:solidFill>
            <a:srgbClr val="EAF1F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722C4A8-208F-42DA-AB5B-2494776DDDD4}"/>
              </a:ext>
            </a:extLst>
          </p:cNvPr>
          <p:cNvSpPr>
            <a:spLocks noGrp="1"/>
          </p:cNvSpPr>
          <p:nvPr/>
        </p:nvSpPr>
        <p:spPr>
          <a:xfrm>
            <a:off x="4210050" y="4238625"/>
            <a:ext cx="14097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667" lnSpcReduction="20000"/>
          </a:bodyPr>
          <a:lstStyle/>
          <a:p>
            <a:pPr>
              <a:defRPr sz="1350" b="1">
                <a:solidFill>
                  <a:srgbClr val="D69A2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69A2D"/>
                </a:solidFill>
                <a:latin typeface="DejaVu Sans"/>
                <a:ea typeface="DejaVu Sans"/>
                <a:cs typeface="DejaVu Sans"/>
              </a:rPr>
              <a:t>66.7%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9DEBC-6B19-49B4-9670-2F4C55345537}"/>
              </a:ext>
            </a:extLst>
          </p:cNvPr>
          <p:cNvSpPr>
            <a:spLocks noGrp="1"/>
          </p:cNvSpPr>
          <p:nvPr/>
        </p:nvSpPr>
        <p:spPr>
          <a:xfrm>
            <a:off x="4191000" y="4495800"/>
            <a:ext cx="14478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>
              <a:defRPr sz="975" b="0">
                <a:solidFill>
                  <a:srgbClr val="23384D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3384D"/>
                </a:solidFill>
                <a:latin typeface="DejaVu Sans"/>
                <a:ea typeface="DejaVu Sans"/>
                <a:cs typeface="DejaVu Sans"/>
              </a:rPr>
              <a:t>Delays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F7833CC-4C2E-485D-B074-0E5ED06499B4}"/>
              </a:ext>
            </a:extLst>
          </p:cNvPr>
          <p:cNvSpPr>
            <a:spLocks noGrp="1"/>
          </p:cNvSpPr>
          <p:nvPr/>
        </p:nvSpPr>
        <p:spPr>
          <a:xfrm>
            <a:off x="5886450" y="4114800"/>
            <a:ext cx="1638300" cy="666750"/>
          </a:xfrm>
          <a:prstGeom prst="roundRect">
            <a:avLst>
              <a:gd name="adj" fmla="val 11429"/>
            </a:avLst>
          </a:prstGeom>
          <a:solidFill>
            <a:srgbClr val="EAF1F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0D81168-CEA0-4AC7-A099-712728919251}"/>
              </a:ext>
            </a:extLst>
          </p:cNvPr>
          <p:cNvSpPr>
            <a:spLocks noGrp="1"/>
          </p:cNvSpPr>
          <p:nvPr/>
        </p:nvSpPr>
        <p:spPr>
          <a:xfrm>
            <a:off x="6000750" y="4238625"/>
            <a:ext cx="14097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667" lnSpcReduction="20000"/>
          </a:bodyPr>
          <a:lstStyle/>
          <a:p>
            <a:pPr>
              <a:defRPr sz="1350" b="1">
                <a:solidFill>
                  <a:srgbClr val="D69A2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69A2D"/>
                </a:solidFill>
                <a:latin typeface="DejaVu Sans"/>
                <a:ea typeface="DejaVu Sans"/>
                <a:cs typeface="DejaVu Sans"/>
              </a:rPr>
              <a:t>55.6%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E3C2ADA-2770-4855-A687-0F0EBD859415}"/>
              </a:ext>
            </a:extLst>
          </p:cNvPr>
          <p:cNvSpPr>
            <a:spLocks noGrp="1"/>
          </p:cNvSpPr>
          <p:nvPr/>
        </p:nvSpPr>
        <p:spPr>
          <a:xfrm>
            <a:off x="5981700" y="4495800"/>
            <a:ext cx="14478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>
              <a:defRPr sz="975" b="0">
                <a:solidFill>
                  <a:srgbClr val="23384D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3384D"/>
                </a:solidFill>
                <a:latin typeface="DejaVu Sans"/>
                <a:ea typeface="DejaVu Sans"/>
                <a:cs typeface="DejaVu Sans"/>
              </a:rPr>
              <a:t>Paperwork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2623939-CD78-4C17-A3D6-EEE4A0C73AB2}"/>
              </a:ext>
            </a:extLst>
          </p:cNvPr>
          <p:cNvSpPr>
            <a:spLocks noGrp="1"/>
          </p:cNvSpPr>
          <p:nvPr/>
        </p:nvSpPr>
        <p:spPr>
          <a:xfrm>
            <a:off x="7677150" y="4114800"/>
            <a:ext cx="1638300" cy="666750"/>
          </a:xfrm>
          <a:prstGeom prst="roundRect">
            <a:avLst>
              <a:gd name="adj" fmla="val 11429"/>
            </a:avLst>
          </a:prstGeom>
          <a:solidFill>
            <a:srgbClr val="EAF1F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40BECEC-C922-4330-821F-FDF1F6865510}"/>
              </a:ext>
            </a:extLst>
          </p:cNvPr>
          <p:cNvSpPr>
            <a:spLocks noGrp="1"/>
          </p:cNvSpPr>
          <p:nvPr/>
        </p:nvSpPr>
        <p:spPr>
          <a:xfrm>
            <a:off x="7791450" y="4238625"/>
            <a:ext cx="14097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667" lnSpcReduction="20000"/>
          </a:bodyPr>
          <a:lstStyle/>
          <a:p>
            <a:pPr>
              <a:defRPr sz="1350" b="1">
                <a:solidFill>
                  <a:srgbClr val="D69A2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69A2D"/>
                </a:solidFill>
                <a:latin typeface="DejaVu Sans"/>
                <a:ea typeface="DejaVu Sans"/>
                <a:cs typeface="DejaVu Sans"/>
              </a:rPr>
              <a:t>53.7%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79944E2-2837-498A-848F-2419CDCB038B}"/>
              </a:ext>
            </a:extLst>
          </p:cNvPr>
          <p:cNvSpPr>
            <a:spLocks noGrp="1"/>
          </p:cNvSpPr>
          <p:nvPr/>
        </p:nvSpPr>
        <p:spPr>
          <a:xfrm>
            <a:off x="7772400" y="4495800"/>
            <a:ext cx="14478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>
              <a:defRPr sz="975" b="0">
                <a:solidFill>
                  <a:srgbClr val="23384D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3384D"/>
                </a:solidFill>
                <a:latin typeface="DejaVu Sans"/>
                <a:ea typeface="DejaVu Sans"/>
                <a:cs typeface="DejaVu Sans"/>
              </a:rPr>
              <a:t>Limited digitalisation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4C24249-3199-4A79-82CC-82E5DF25BEE0}"/>
              </a:ext>
            </a:extLst>
          </p:cNvPr>
          <p:cNvSpPr>
            <a:spLocks noGrp="1"/>
          </p:cNvSpPr>
          <p:nvPr/>
        </p:nvSpPr>
        <p:spPr>
          <a:xfrm>
            <a:off x="9467850" y="4114800"/>
            <a:ext cx="1638300" cy="666750"/>
          </a:xfrm>
          <a:prstGeom prst="roundRect">
            <a:avLst>
              <a:gd name="adj" fmla="val 11429"/>
            </a:avLst>
          </a:prstGeom>
          <a:solidFill>
            <a:srgbClr val="EAF1F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CAAA7BC-F4AE-415C-8CB3-83FAE116398B}"/>
              </a:ext>
            </a:extLst>
          </p:cNvPr>
          <p:cNvSpPr>
            <a:spLocks noGrp="1"/>
          </p:cNvSpPr>
          <p:nvPr/>
        </p:nvSpPr>
        <p:spPr>
          <a:xfrm>
            <a:off x="9582150" y="4238625"/>
            <a:ext cx="14097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5000" lnSpcReduction="20000"/>
          </a:bodyPr>
          <a:lstStyle/>
          <a:p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BE4BB7C-589D-4E98-9A85-7300910ABADC}"/>
              </a:ext>
            </a:extLst>
          </p:cNvPr>
          <p:cNvSpPr>
            <a:spLocks noGrp="1"/>
          </p:cNvSpPr>
          <p:nvPr/>
        </p:nvSpPr>
        <p:spPr>
          <a:xfrm>
            <a:off x="9563100" y="4276725"/>
            <a:ext cx="14478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0739" lnSpcReduction="20000"/>
          </a:bodyPr>
          <a:lstStyle/>
          <a:p>
            <a:pPr>
              <a:defRPr sz="1050" b="1">
                <a:solidFill>
                  <a:srgbClr val="23384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3384D"/>
                </a:solidFill>
                <a:latin typeface="DejaVu Sans"/>
                <a:ea typeface="DejaVu Sans"/>
                <a:cs typeface="DejaVu Sans"/>
              </a:rPr>
              <a:t>Different requirements and recognition problems</a:t>
            </a:r>
          </a:p>
        </p:txBody>
      </p:sp>
      <p:sp>
        <p:nvSpPr>
          <p:cNvPr id="37" name="key-message">
            <a:extLst>
              <a:ext uri="{FF2B5EF4-FFF2-40B4-BE49-F238E27FC236}">
                <a16:creationId xmlns:a16="http://schemas.microsoft.com/office/drawing/2014/main" id="{300DBFBD-A57F-4BCD-B63E-31EF8ECB70A3}"/>
              </a:ext>
            </a:extLst>
          </p:cNvPr>
          <p:cNvSpPr>
            <a:spLocks noGrp="1"/>
          </p:cNvSpPr>
          <p:nvPr/>
        </p:nvSpPr>
        <p:spPr>
          <a:xfrm>
            <a:off x="685800" y="5219700"/>
            <a:ext cx="10553700" cy="895350"/>
          </a:xfrm>
          <a:prstGeom prst="roundRect">
            <a:avLst>
              <a:gd name="adj" fmla="val 8511"/>
            </a:avLst>
          </a:prstGeom>
          <a:solidFill>
            <a:srgbClr val="12304A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D64674F-78CC-42F9-A66F-87970AF43FD7}"/>
              </a:ext>
            </a:extLst>
          </p:cNvPr>
          <p:cNvSpPr>
            <a:spLocks noGrp="1"/>
          </p:cNvSpPr>
          <p:nvPr/>
        </p:nvSpPr>
        <p:spPr>
          <a:xfrm>
            <a:off x="933450" y="5410200"/>
            <a:ext cx="13335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667" lnSpcReduction="20000"/>
          </a:bodyPr>
          <a:lstStyle/>
          <a:p>
            <a:pPr>
              <a:def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rPr>
              <a:t>KEY MESSAGE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EAD5658-C1AD-4705-B60D-74274D805F8D}"/>
              </a:ext>
            </a:extLst>
          </p:cNvPr>
          <p:cNvSpPr>
            <a:spLocks noGrp="1"/>
          </p:cNvSpPr>
          <p:nvPr/>
        </p:nvSpPr>
        <p:spPr>
          <a:xfrm>
            <a:off x="2381250" y="5391150"/>
            <a:ext cx="83820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659" lnSpcReduction="10000"/>
          </a:bodyPr>
          <a:lstStyle/>
          <a:p>
            <a:pPr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Businesses are active across the region, but the operating environment does not yet function as one integrated market.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FBB73B1-849B-4BF9-BAE1-FDCCD1B0F1E6}"/>
              </a:ext>
            </a:extLst>
          </p:cNvPr>
          <p:cNvSpPr>
            <a:spLocks noGrp="1"/>
          </p:cNvSpPr>
          <p:nvPr/>
        </p:nvSpPr>
        <p:spPr>
          <a:xfrm>
            <a:off x="685800" y="6381750"/>
            <a:ext cx="10001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6667" lnSpcReduction="10000"/>
          </a:bodyPr>
          <a:lstStyle/>
          <a:p>
            <a:pPr>
              <a:defRPr sz="750" b="0">
                <a:solidFill>
                  <a:srgbClr val="60768A"/>
                </a:solidFill>
                <a:latin typeface="DejaVu Sans"/>
                <a:ea typeface="DejaVu Sans"/>
                <a:cs typeface="DejaVu Sans"/>
              </a:defRPr>
            </a:pPr>
            <a:r>
              <a:rPr sz="750" b="0">
                <a:solidFill>
                  <a:srgbClr val="60768A"/>
                </a:solidFill>
                <a:latin typeface="DejaVu Sans"/>
                <a:ea typeface="DejaVu Sans"/>
                <a:cs typeface="DejaVu Sans"/>
              </a:rPr>
              <a:t>Source: WB6CIF business survey, 2026. Findings are indicative and are not statistically representative of the regional private sector.</a:t>
            </a:r>
          </a:p>
        </p:txBody>
      </p:sp>
    </p:spTree>
    <p:extLst>
      <p:ext uri="{BB962C8B-B14F-4D97-AF65-F5344CB8AC3E}">
        <p14:creationId xmlns:p14="http://schemas.microsoft.com/office/powerpoint/2010/main" val="1478053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1251226"/>
            <a:ext cx="12192000" cy="43555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21AA42-09E0-470F-A306-55D0526B646A}"/>
              </a:ext>
            </a:extLst>
          </p:cNvPr>
          <p:cNvSpPr txBox="1"/>
          <p:nvPr/>
        </p:nvSpPr>
        <p:spPr>
          <a:xfrm>
            <a:off x="1167320" y="493986"/>
            <a:ext cx="92063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Cross-Cutting Implementation Challenges: The Missing Middle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858723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op-accent">
            <a:extLst>
              <a:ext uri="{FF2B5EF4-FFF2-40B4-BE49-F238E27FC236}">
                <a16:creationId xmlns:a16="http://schemas.microsoft.com/office/drawing/2014/main" id="{A8D11C55-693D-4FC5-9896-77718590BC5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section">
            <a:extLst>
              <a:ext uri="{FF2B5EF4-FFF2-40B4-BE49-F238E27FC236}">
                <a16:creationId xmlns:a16="http://schemas.microsoft.com/office/drawing/2014/main" id="{BA41E53F-6E5A-4435-98AD-5C78E6DDA7B6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3238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D7187"/>
                </a:solidFill>
                <a:latin typeface="DejaVu Sans"/>
                <a:ea typeface="DejaVu Sans"/>
                <a:cs typeface="DejaVu Sans"/>
              </a:rPr>
              <a:t>OVERALL ASSESSMENT OF CRM 2.0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8A251A9B-F703-4A5D-B828-3494EE387974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8204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Stronger foundations, but market-wide results remain incomplete</a:t>
            </a:r>
          </a:p>
        </p:txBody>
      </p:sp>
      <p:sp>
        <p:nvSpPr>
          <p:cNvPr id="4" name="left-rule">
            <a:extLst>
              <a:ext uri="{FF2B5EF4-FFF2-40B4-BE49-F238E27FC236}">
                <a16:creationId xmlns:a16="http://schemas.microsoft.com/office/drawing/2014/main" id="{98DDDF90-B082-4BE2-8AC6-C05F4B378B29}"/>
              </a:ext>
            </a:extLst>
          </p:cNvPr>
          <p:cNvSpPr>
            <a:spLocks noGrp="1"/>
          </p:cNvSpPr>
          <p:nvPr/>
        </p:nvSpPr>
        <p:spPr>
          <a:xfrm>
            <a:off x="685800" y="1390650"/>
            <a:ext cx="57150" cy="3581400"/>
          </a:xfrm>
          <a:prstGeom prst="rect">
            <a:avLst/>
          </a:prstGeom>
          <a:solidFill>
            <a:srgbClr val="2F8F75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right-rule">
            <a:extLst>
              <a:ext uri="{FF2B5EF4-FFF2-40B4-BE49-F238E27FC236}">
                <a16:creationId xmlns:a16="http://schemas.microsoft.com/office/drawing/2014/main" id="{40FB98CD-D5A7-4E63-B509-15253E5609CC}"/>
              </a:ext>
            </a:extLst>
          </p:cNvPr>
          <p:cNvSpPr>
            <a:spLocks noGrp="1"/>
          </p:cNvSpPr>
          <p:nvPr/>
        </p:nvSpPr>
        <p:spPr>
          <a:xfrm>
            <a:off x="6191250" y="1390650"/>
            <a:ext cx="57150" cy="3581400"/>
          </a:xfrm>
          <a:prstGeom prst="rect">
            <a:avLst/>
          </a:prstGeom>
          <a:solidFill>
            <a:srgbClr val="D59B3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4A74217B-BCA7-4089-A40E-65625D05FD65}"/>
              </a:ext>
            </a:extLst>
          </p:cNvPr>
          <p:cNvSpPr>
            <a:spLocks noGrp="1"/>
          </p:cNvSpPr>
          <p:nvPr/>
        </p:nvSpPr>
        <p:spPr>
          <a:xfrm>
            <a:off x="933450" y="1352550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00" b="1">
                <a:solidFill>
                  <a:srgbClr val="24745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4745F"/>
                </a:solidFill>
                <a:latin typeface="DejaVu Sans"/>
                <a:ea typeface="DejaVu Sans"/>
                <a:cs typeface="DejaVu Sans"/>
              </a:rPr>
              <a:t>WHAT HAS BEEN ACHIEVED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BF7DA2F7-ECA2-4BDF-B499-29D3728426C2}"/>
              </a:ext>
            </a:extLst>
          </p:cNvPr>
          <p:cNvSpPr>
            <a:spLocks noGrp="1"/>
          </p:cNvSpPr>
          <p:nvPr/>
        </p:nvSpPr>
        <p:spPr>
          <a:xfrm>
            <a:off x="6438900" y="1352550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00" b="1">
                <a:solidFill>
                  <a:srgbClr val="A56B0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A56B0E"/>
                </a:solidFill>
                <a:latin typeface="DejaVu Sans"/>
                <a:ea typeface="DejaVu Sans"/>
                <a:cs typeface="DejaVu Sans"/>
              </a:rPr>
              <a:t>WHAT REMAINS INCOMPLETE</a:t>
            </a:r>
          </a:p>
        </p:txBody>
      </p:sp>
      <p:sp>
        <p:nvSpPr>
          <p:cNvPr id="8" name="seven">
            <a:extLst>
              <a:ext uri="{FF2B5EF4-FFF2-40B4-BE49-F238E27FC236}">
                <a16:creationId xmlns:a16="http://schemas.microsoft.com/office/drawing/2014/main" id="{D4D29554-36CF-4103-8D48-AF2A0FBCBEE7}"/>
              </a:ext>
            </a:extLst>
          </p:cNvPr>
          <p:cNvSpPr>
            <a:spLocks noGrp="1"/>
          </p:cNvSpPr>
          <p:nvPr/>
        </p:nvSpPr>
        <p:spPr>
          <a:xfrm>
            <a:off x="933450" y="1790700"/>
            <a:ext cx="20955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1">
                <a:solidFill>
                  <a:srgbClr val="173B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73B63"/>
                </a:solidFill>
                <a:latin typeface="DejaVu Sans"/>
                <a:ea typeface="DejaVu Sans"/>
                <a:cs typeface="DejaVu Sans"/>
              </a:rPr>
              <a:t>STRONG BASE</a:t>
            </a:r>
          </a:p>
        </p:txBody>
      </p:sp>
      <p:sp>
        <p:nvSpPr>
          <p:cNvPr id="9" name="seven-label">
            <a:extLst>
              <a:ext uri="{FF2B5EF4-FFF2-40B4-BE49-F238E27FC236}">
                <a16:creationId xmlns:a16="http://schemas.microsoft.com/office/drawing/2014/main" id="{0FDCF206-C6E9-4BD8-8B71-3AB912970BA7}"/>
              </a:ext>
            </a:extLst>
          </p:cNvPr>
          <p:cNvSpPr>
            <a:spLocks noGrp="1"/>
          </p:cNvSpPr>
          <p:nvPr/>
        </p:nvSpPr>
        <p:spPr>
          <a:xfrm>
            <a:off x="2957210" y="1695450"/>
            <a:ext cx="3043540" cy="695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>
                <a:solidFill>
                  <a:srgbClr val="243447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1350" b="1" dirty="0">
                <a:solidFill>
                  <a:srgbClr val="243447"/>
                </a:solidFill>
                <a:latin typeface="DejaVu Sans"/>
                <a:ea typeface="DejaVu Sans"/>
                <a:cs typeface="DejaVu Sans"/>
              </a:rPr>
              <a:t>R</a:t>
            </a:r>
            <a:r>
              <a:rPr sz="1350" b="1" dirty="0" err="1">
                <a:solidFill>
                  <a:srgbClr val="243447"/>
                </a:solidFill>
                <a:latin typeface="DejaVu Sans"/>
                <a:ea typeface="DejaVu Sans"/>
                <a:cs typeface="DejaVu Sans"/>
              </a:rPr>
              <a:t>egional</a:t>
            </a:r>
            <a:r>
              <a:rPr sz="1350" b="1" dirty="0">
                <a:solidFill>
                  <a:srgbClr val="243447"/>
                </a:solidFill>
                <a:latin typeface="DejaVu Sans"/>
                <a:ea typeface="DejaVu Sans"/>
                <a:cs typeface="DejaVu Sans"/>
              </a:rPr>
              <a:t> frameworks, systems and implementation arrangements</a:t>
            </a:r>
          </a:p>
        </p:txBody>
      </p:sp>
      <p:sp>
        <p:nvSpPr>
          <p:cNvPr id="10" name="half">
            <a:extLst>
              <a:ext uri="{FF2B5EF4-FFF2-40B4-BE49-F238E27FC236}">
                <a16:creationId xmlns:a16="http://schemas.microsoft.com/office/drawing/2014/main" id="{B7C3EDCF-B80B-4881-9076-A9B583C749BB}"/>
              </a:ext>
            </a:extLst>
          </p:cNvPr>
          <p:cNvSpPr>
            <a:spLocks noGrp="1"/>
          </p:cNvSpPr>
          <p:nvPr/>
        </p:nvSpPr>
        <p:spPr>
          <a:xfrm>
            <a:off x="6438900" y="1790700"/>
            <a:ext cx="23622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700" b="1">
                <a:solidFill>
                  <a:srgbClr val="B7791F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B7791F"/>
                </a:solidFill>
                <a:latin typeface="DejaVu Sans"/>
                <a:ea typeface="DejaVu Sans"/>
                <a:cs typeface="DejaVu Sans"/>
              </a:rPr>
              <a:t>UNEVEN</a:t>
            </a:r>
          </a:p>
        </p:txBody>
      </p:sp>
      <p:sp>
        <p:nvSpPr>
          <p:cNvPr id="11" name="half-label">
            <a:extLst>
              <a:ext uri="{FF2B5EF4-FFF2-40B4-BE49-F238E27FC236}">
                <a16:creationId xmlns:a16="http://schemas.microsoft.com/office/drawing/2014/main" id="{2E75BA1F-1E8F-44F7-AC41-A2FD58B5C784}"/>
              </a:ext>
            </a:extLst>
          </p:cNvPr>
          <p:cNvSpPr>
            <a:spLocks noGrp="1"/>
          </p:cNvSpPr>
          <p:nvPr/>
        </p:nvSpPr>
        <p:spPr>
          <a:xfrm>
            <a:off x="8096250" y="1819275"/>
            <a:ext cx="3143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>
                <a:solidFill>
                  <a:srgbClr val="24344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43447"/>
                </a:solidFill>
                <a:latin typeface="DejaVu Sans"/>
                <a:ea typeface="DejaVu Sans"/>
                <a:cs typeface="DejaVu Sans"/>
              </a:rPr>
              <a:t>application across economies, institutions and priority areas</a:t>
            </a:r>
          </a:p>
        </p:txBody>
      </p:sp>
      <p:sp>
        <p:nvSpPr>
          <p:cNvPr id="12" name="p1">
            <a:extLst>
              <a:ext uri="{FF2B5EF4-FFF2-40B4-BE49-F238E27FC236}">
                <a16:creationId xmlns:a16="http://schemas.microsoft.com/office/drawing/2014/main" id="{09785D82-5712-4D27-AD80-CC6E5B275937}"/>
              </a:ext>
            </a:extLst>
          </p:cNvPr>
          <p:cNvSpPr>
            <a:spLocks noGrp="1"/>
          </p:cNvSpPr>
          <p:nvPr/>
        </p:nvSpPr>
        <p:spPr>
          <a:xfrm>
            <a:off x="933450" y="2647950"/>
            <a:ext cx="46863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Selected measures have moved from formal commitments into operational use.</a:t>
            </a:r>
          </a:p>
        </p:txBody>
      </p:sp>
      <p:sp>
        <p:nvSpPr>
          <p:cNvPr id="13" name="p2">
            <a:extLst>
              <a:ext uri="{FF2B5EF4-FFF2-40B4-BE49-F238E27FC236}">
                <a16:creationId xmlns:a16="http://schemas.microsoft.com/office/drawing/2014/main" id="{FF999C74-B54E-4CE9-93BE-A19E0344D4B5}"/>
              </a:ext>
            </a:extLst>
          </p:cNvPr>
          <p:cNvSpPr>
            <a:spLocks noGrp="1"/>
          </p:cNvSpPr>
          <p:nvPr/>
        </p:nvSpPr>
        <p:spPr>
          <a:xfrm>
            <a:off x="933450" y="3314700"/>
            <a:ext cx="46863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Practical benefits are emerging in payments, customs cooperation and digital exchange.</a:t>
            </a:r>
          </a:p>
        </p:txBody>
      </p:sp>
      <p:sp>
        <p:nvSpPr>
          <p:cNvPr id="14" name="p3">
            <a:extLst>
              <a:ext uri="{FF2B5EF4-FFF2-40B4-BE49-F238E27FC236}">
                <a16:creationId xmlns:a16="http://schemas.microsoft.com/office/drawing/2014/main" id="{FCA346CB-E96A-4FEF-BE5B-F7CD704D28BB}"/>
              </a:ext>
            </a:extLst>
          </p:cNvPr>
          <p:cNvSpPr>
            <a:spLocks noGrp="1"/>
          </p:cNvSpPr>
          <p:nvPr/>
        </p:nvSpPr>
        <p:spPr>
          <a:xfrm>
            <a:off x="952500" y="3981450"/>
            <a:ext cx="46863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CRM 2.0 has created a stronger foundation for regional economic integration.</a:t>
            </a:r>
          </a:p>
        </p:txBody>
      </p:sp>
      <p:sp>
        <p:nvSpPr>
          <p:cNvPr id="15" name="b1-num">
            <a:extLst>
              <a:ext uri="{FF2B5EF4-FFF2-40B4-BE49-F238E27FC236}">
                <a16:creationId xmlns:a16="http://schemas.microsoft.com/office/drawing/2014/main" id="{67C6044B-DAF3-43D9-BDAB-BDC3EEC6B712}"/>
              </a:ext>
            </a:extLst>
          </p:cNvPr>
          <p:cNvSpPr>
            <a:spLocks noGrp="1"/>
          </p:cNvSpPr>
          <p:nvPr/>
        </p:nvSpPr>
        <p:spPr>
          <a:xfrm>
            <a:off x="6438900" y="264795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/>
          </a:p>
        </p:txBody>
      </p:sp>
      <p:sp>
        <p:nvSpPr>
          <p:cNvPr id="16" name="b1">
            <a:extLst>
              <a:ext uri="{FF2B5EF4-FFF2-40B4-BE49-F238E27FC236}">
                <a16:creationId xmlns:a16="http://schemas.microsoft.com/office/drawing/2014/main" id="{BEE115F0-BC36-4C24-AEFF-44DD5495947D}"/>
              </a:ext>
            </a:extLst>
          </p:cNvPr>
          <p:cNvSpPr>
            <a:spLocks noGrp="1"/>
          </p:cNvSpPr>
          <p:nvPr/>
        </p:nvSpPr>
        <p:spPr>
          <a:xfrm>
            <a:off x="6438900" y="2628900"/>
            <a:ext cx="4800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Regional commitments do not yet function consistently across borders.</a:t>
            </a:r>
          </a:p>
        </p:txBody>
      </p:sp>
      <p:sp>
        <p:nvSpPr>
          <p:cNvPr id="17" name="b2-num">
            <a:extLst>
              <a:ext uri="{FF2B5EF4-FFF2-40B4-BE49-F238E27FC236}">
                <a16:creationId xmlns:a16="http://schemas.microsoft.com/office/drawing/2014/main" id="{48FB61F1-DDF1-4916-9727-9489B1B0E39B}"/>
              </a:ext>
            </a:extLst>
          </p:cNvPr>
          <p:cNvSpPr>
            <a:spLocks noGrp="1"/>
          </p:cNvSpPr>
          <p:nvPr/>
        </p:nvSpPr>
        <p:spPr>
          <a:xfrm>
            <a:off x="6438900" y="331470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/>
          </a:p>
        </p:txBody>
      </p:sp>
      <p:sp>
        <p:nvSpPr>
          <p:cNvPr id="18" name="b2">
            <a:extLst>
              <a:ext uri="{FF2B5EF4-FFF2-40B4-BE49-F238E27FC236}">
                <a16:creationId xmlns:a16="http://schemas.microsoft.com/office/drawing/2014/main" id="{23602F94-1296-4C92-970C-55A317EE6B45}"/>
              </a:ext>
            </a:extLst>
          </p:cNvPr>
          <p:cNvSpPr>
            <a:spLocks noGrp="1"/>
          </p:cNvSpPr>
          <p:nvPr/>
        </p:nvSpPr>
        <p:spPr>
          <a:xfrm>
            <a:off x="6438900" y="3295650"/>
            <a:ext cx="4800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Businesses still face delays, administrative burdens and recognition barriers.</a:t>
            </a:r>
          </a:p>
        </p:txBody>
      </p:sp>
      <p:sp>
        <p:nvSpPr>
          <p:cNvPr id="19" name="b3-num">
            <a:extLst>
              <a:ext uri="{FF2B5EF4-FFF2-40B4-BE49-F238E27FC236}">
                <a16:creationId xmlns:a16="http://schemas.microsoft.com/office/drawing/2014/main" id="{057E71EC-782A-4E61-B0DE-8DEF7A980A75}"/>
              </a:ext>
            </a:extLst>
          </p:cNvPr>
          <p:cNvSpPr>
            <a:spLocks noGrp="1"/>
          </p:cNvSpPr>
          <p:nvPr/>
        </p:nvSpPr>
        <p:spPr>
          <a:xfrm>
            <a:off x="6438900" y="3981450"/>
            <a:ext cx="10287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/>
          </a:p>
        </p:txBody>
      </p:sp>
      <p:sp>
        <p:nvSpPr>
          <p:cNvPr id="20" name="b3">
            <a:extLst>
              <a:ext uri="{FF2B5EF4-FFF2-40B4-BE49-F238E27FC236}">
                <a16:creationId xmlns:a16="http://schemas.microsoft.com/office/drawing/2014/main" id="{65EBE850-6C85-4BB2-9E3B-9F08564DA905}"/>
              </a:ext>
            </a:extLst>
          </p:cNvPr>
          <p:cNvSpPr>
            <a:spLocks noGrp="1"/>
          </p:cNvSpPr>
          <p:nvPr/>
        </p:nvSpPr>
        <p:spPr>
          <a:xfrm>
            <a:off x="6438900" y="3962400"/>
            <a:ext cx="48006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34E68"/>
                </a:solidFill>
                <a:latin typeface="DejaVu Sans"/>
                <a:ea typeface="DejaVu Sans"/>
                <a:cs typeface="DejaVu Sans"/>
              </a:rPr>
              <a:t>Interoperability and practical business benefits remain only partially realised.</a:t>
            </a:r>
          </a:p>
        </p:txBody>
      </p:sp>
      <p:sp>
        <p:nvSpPr>
          <p:cNvPr id="21" name="key-message-band">
            <a:extLst>
              <a:ext uri="{FF2B5EF4-FFF2-40B4-BE49-F238E27FC236}">
                <a16:creationId xmlns:a16="http://schemas.microsoft.com/office/drawing/2014/main" id="{4D9EE55D-38C9-42CF-BA97-2FEDA5144C1F}"/>
              </a:ext>
            </a:extLst>
          </p:cNvPr>
          <p:cNvSpPr>
            <a:spLocks noGrp="1"/>
          </p:cNvSpPr>
          <p:nvPr/>
        </p:nvSpPr>
        <p:spPr>
          <a:xfrm>
            <a:off x="685800" y="5238750"/>
            <a:ext cx="10820400" cy="1066800"/>
          </a:xfrm>
          <a:prstGeom prst="roundRect">
            <a:avLst>
              <a:gd name="adj" fmla="val 7143"/>
            </a:avLst>
          </a:prstGeom>
          <a:solidFill>
            <a:srgbClr val="173B6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2" name="key-label">
            <a:extLst>
              <a:ext uri="{FF2B5EF4-FFF2-40B4-BE49-F238E27FC236}">
                <a16:creationId xmlns:a16="http://schemas.microsoft.com/office/drawing/2014/main" id="{6B409004-E9EA-403D-A584-D45BF71F4C87}"/>
              </a:ext>
            </a:extLst>
          </p:cNvPr>
          <p:cNvSpPr>
            <a:spLocks noGrp="1"/>
          </p:cNvSpPr>
          <p:nvPr/>
        </p:nvSpPr>
        <p:spPr>
          <a:xfrm>
            <a:off x="952500" y="5410200"/>
            <a:ext cx="1714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75" b="1">
                <a:solidFill>
                  <a:srgbClr val="9ED8C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dirty="0">
                <a:solidFill>
                  <a:srgbClr val="9ED8C8"/>
                </a:solidFill>
                <a:latin typeface="DejaVu Sans"/>
                <a:ea typeface="DejaVu Sans"/>
                <a:cs typeface="DejaVu Sans"/>
              </a:rPr>
              <a:t>KEY MESSAGE</a:t>
            </a:r>
          </a:p>
        </p:txBody>
      </p:sp>
      <p:sp>
        <p:nvSpPr>
          <p:cNvPr id="23" name="key-text">
            <a:extLst>
              <a:ext uri="{FF2B5EF4-FFF2-40B4-BE49-F238E27FC236}">
                <a16:creationId xmlns:a16="http://schemas.microsoft.com/office/drawing/2014/main" id="{DD68C5F2-1A46-49BA-A5F3-F5F2A2F0D057}"/>
              </a:ext>
            </a:extLst>
          </p:cNvPr>
          <p:cNvSpPr>
            <a:spLocks noGrp="1"/>
          </p:cNvSpPr>
          <p:nvPr/>
        </p:nvSpPr>
        <p:spPr>
          <a:xfrm>
            <a:off x="952500" y="5648325"/>
            <a:ext cx="101727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The future benchmark is practical performance: simpler procedures, effective recognition, shorter processing times, lower costs and reliable cross-border functionality.</a:t>
            </a:r>
          </a:p>
        </p:txBody>
      </p:sp>
    </p:spTree>
    <p:extLst>
      <p:ext uri="{BB962C8B-B14F-4D97-AF65-F5344CB8AC3E}">
        <p14:creationId xmlns:p14="http://schemas.microsoft.com/office/powerpoint/2010/main" val="2103914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108C849-F4BB-4851-AE5C-DE8682DFE8C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73F6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046B8F-3E17-4E36-A421-7B334C711777}"/>
              </a:ext>
            </a:extLst>
          </p:cNvPr>
          <p:cNvSpPr>
            <a:spLocks noGrp="1"/>
          </p:cNvSpPr>
          <p:nvPr/>
        </p:nvSpPr>
        <p:spPr>
          <a:xfrm>
            <a:off x="838200" y="285750"/>
            <a:ext cx="47625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50667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50667B"/>
                </a:solidFill>
                <a:latin typeface="Bitstream Charter"/>
                <a:ea typeface="Bitstream Charter"/>
                <a:cs typeface="Bitstream Charter"/>
              </a:rPr>
              <a:t>STRATEGIC CONCLUSIONS AND WAY FORWARD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C0CD74-3DE1-4D56-8135-294B5BA10EAA}"/>
              </a:ext>
            </a:extLst>
          </p:cNvPr>
          <p:cNvSpPr>
            <a:spLocks noGrp="1"/>
          </p:cNvSpPr>
          <p:nvPr/>
        </p:nvSpPr>
        <p:spPr>
          <a:xfrm>
            <a:off x="838200" y="619125"/>
            <a:ext cx="105727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02F5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02F52"/>
                </a:solidFill>
                <a:latin typeface="Bitstream Charter"/>
                <a:ea typeface="Bitstream Charter"/>
                <a:cs typeface="Bitstream Charter"/>
              </a:rPr>
              <a:t>Four priorities for the next phase of CRM 2.0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A52FE9-794D-4B53-8798-88C4496D5281}"/>
              </a:ext>
            </a:extLst>
          </p:cNvPr>
          <p:cNvSpPr>
            <a:spLocks noGrp="1"/>
          </p:cNvSpPr>
          <p:nvPr/>
        </p:nvSpPr>
        <p:spPr>
          <a:xfrm>
            <a:off x="742950" y="1409700"/>
            <a:ext cx="57150" cy="3562350"/>
          </a:xfrm>
          <a:prstGeom prst="rect">
            <a:avLst/>
          </a:prstGeom>
          <a:solidFill>
            <a:srgbClr val="23916D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73E96A-66F9-4A87-AF26-C77EB6CB059A}"/>
              </a:ext>
            </a:extLst>
          </p:cNvPr>
          <p:cNvSpPr>
            <a:spLocks noGrp="1"/>
          </p:cNvSpPr>
          <p:nvPr/>
        </p:nvSpPr>
        <p:spPr>
          <a:xfrm>
            <a:off x="6096000" y="1409700"/>
            <a:ext cx="57150" cy="3562350"/>
          </a:xfrm>
          <a:prstGeom prst="rect">
            <a:avLst/>
          </a:prstGeom>
          <a:solidFill>
            <a:srgbClr val="D59419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E76C75-A117-47B5-B74B-6C43FC060FC1}"/>
              </a:ext>
            </a:extLst>
          </p:cNvPr>
          <p:cNvSpPr>
            <a:spLocks noGrp="1"/>
          </p:cNvSpPr>
          <p:nvPr/>
        </p:nvSpPr>
        <p:spPr>
          <a:xfrm>
            <a:off x="1047750" y="13811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207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207A60"/>
                </a:solidFill>
                <a:latin typeface="Bitstream Charter"/>
                <a:ea typeface="Bitstream Charter"/>
                <a:cs typeface="Bitstream Charter"/>
              </a:rPr>
              <a:t>DELIVERY AND PROCESS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FBCB7F-1B9A-4D11-94FB-D8475663D37C}"/>
              </a:ext>
            </a:extLst>
          </p:cNvPr>
          <p:cNvSpPr>
            <a:spLocks noGrp="1"/>
          </p:cNvSpPr>
          <p:nvPr/>
        </p:nvSpPr>
        <p:spPr>
          <a:xfrm>
            <a:off x="6477000" y="13811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B874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B87400"/>
                </a:solidFill>
                <a:latin typeface="Bitstream Charter"/>
                <a:ea typeface="Bitstream Charter"/>
                <a:cs typeface="Bitstream Charter"/>
              </a:rPr>
              <a:t>UPTAKE AND 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E98B3D-51E6-4562-9BE0-61DB880964A0}"/>
              </a:ext>
            </a:extLst>
          </p:cNvPr>
          <p:cNvSpPr>
            <a:spLocks noGrp="1"/>
          </p:cNvSpPr>
          <p:nvPr/>
        </p:nvSpPr>
        <p:spPr>
          <a:xfrm>
            <a:off x="1047750" y="1857375"/>
            <a:ext cx="666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096" lnSpcReduction="10000"/>
          </a:bodyPr>
          <a:lstStyle/>
          <a:p>
            <a:pPr algn="l">
              <a:defRPr sz="2850" b="1">
                <a:solidFill>
                  <a:srgbClr val="17456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17456F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8D0A7C-2A93-4781-ABAB-869DAF802D65}"/>
              </a:ext>
            </a:extLst>
          </p:cNvPr>
          <p:cNvSpPr>
            <a:spLocks noGrp="1"/>
          </p:cNvSpPr>
          <p:nvPr/>
        </p:nvSpPr>
        <p:spPr>
          <a:xfrm>
            <a:off x="1905000" y="1885950"/>
            <a:ext cx="37147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rPr>
              <a:t>Strengthen national delivery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074D22-AA71-4505-912B-4A9B4058E916}"/>
              </a:ext>
            </a:extLst>
          </p:cNvPr>
          <p:cNvSpPr>
            <a:spLocks noGrp="1"/>
          </p:cNvSpPr>
          <p:nvPr/>
        </p:nvSpPr>
        <p:spPr>
          <a:xfrm>
            <a:off x="1047750" y="2381250"/>
            <a:ext cx="43815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rPr>
              <a:t>Translate regional commitments into clear national rules, assign responsibilities and ensure consistent application by all responsible authorities.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765375-4464-47F0-9D15-BC800EE6980D}"/>
              </a:ext>
            </a:extLst>
          </p:cNvPr>
          <p:cNvSpPr>
            <a:spLocks noGrp="1"/>
          </p:cNvSpPr>
          <p:nvPr/>
        </p:nvSpPr>
        <p:spPr>
          <a:xfrm>
            <a:off x="1047750" y="3219450"/>
            <a:ext cx="666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096" lnSpcReduction="10000"/>
          </a:bodyPr>
          <a:lstStyle/>
          <a:p>
            <a:pPr algn="l">
              <a:defRPr sz="2850" b="1">
                <a:solidFill>
                  <a:srgbClr val="17456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17456F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643A81-AAE4-494E-B6A0-DDCCA78C58D5}"/>
              </a:ext>
            </a:extLst>
          </p:cNvPr>
          <p:cNvSpPr>
            <a:spLocks noGrp="1"/>
          </p:cNvSpPr>
          <p:nvPr/>
        </p:nvSpPr>
        <p:spPr>
          <a:xfrm>
            <a:off x="1905000" y="3181350"/>
            <a:ext cx="3667125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242"/>
          </a:bodyPr>
          <a:lstStyle/>
          <a:p>
            <a:pPr algn="l">
              <a:defRPr sz="1650" b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rPr>
              <a:t>Improve the complete cross-border process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6D7F0B-DA7E-4F35-ADEE-F7713CB7E47F}"/>
              </a:ext>
            </a:extLst>
          </p:cNvPr>
          <p:cNvSpPr>
            <a:spLocks noGrp="1"/>
          </p:cNvSpPr>
          <p:nvPr/>
        </p:nvSpPr>
        <p:spPr>
          <a:xfrm>
            <a:off x="1047750" y="3857625"/>
            <a:ext cx="4476750" cy="819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rPr>
              <a:t>Coordinate the full transaction so faster procedures are not undermined by repeated inspections, unrecognised documents, payment difficulties or delivery delays.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0CF66A-FA41-4462-9D7C-EF88AD9BD674}"/>
              </a:ext>
            </a:extLst>
          </p:cNvPr>
          <p:cNvSpPr>
            <a:spLocks noGrp="1"/>
          </p:cNvSpPr>
          <p:nvPr/>
        </p:nvSpPr>
        <p:spPr>
          <a:xfrm>
            <a:off x="6477000" y="1857375"/>
            <a:ext cx="666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096" lnSpcReduction="10000"/>
          </a:bodyPr>
          <a:lstStyle/>
          <a:p>
            <a:pPr algn="l">
              <a:defRPr sz="2850" b="1">
                <a:solidFill>
                  <a:srgbClr val="B874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B87400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530080-56F4-4962-BC4C-F95F97473744}"/>
              </a:ext>
            </a:extLst>
          </p:cNvPr>
          <p:cNvSpPr>
            <a:spLocks noGrp="1"/>
          </p:cNvSpPr>
          <p:nvPr/>
        </p:nvSpPr>
        <p:spPr>
          <a:xfrm>
            <a:off x="7334250" y="1885950"/>
            <a:ext cx="37147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rPr>
              <a:t>Support business uptake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9117BC-3AD4-4C1E-B1A8-34C9C7FE815A}"/>
              </a:ext>
            </a:extLst>
          </p:cNvPr>
          <p:cNvSpPr>
            <a:spLocks noGrp="1"/>
          </p:cNvSpPr>
          <p:nvPr/>
        </p:nvSpPr>
        <p:spPr>
          <a:xfrm>
            <a:off x="6477000" y="2381250"/>
            <a:ext cx="44291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rPr>
              <a:t>Give SMEs accessible guidance and practical support to use market access arrangements, finance, digital services and value-chain opportunities.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8CBDAC-4890-4200-BC7B-5746D2374FD0}"/>
              </a:ext>
            </a:extLst>
          </p:cNvPr>
          <p:cNvSpPr>
            <a:spLocks noGrp="1"/>
          </p:cNvSpPr>
          <p:nvPr/>
        </p:nvSpPr>
        <p:spPr>
          <a:xfrm>
            <a:off x="6477000" y="3219450"/>
            <a:ext cx="666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096" lnSpcReduction="10000"/>
          </a:bodyPr>
          <a:lstStyle/>
          <a:p>
            <a:pPr algn="l">
              <a:defRPr sz="2850" b="1">
                <a:solidFill>
                  <a:srgbClr val="B874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B87400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BBB686-C3D2-4BE1-8B3C-BD3BFBBB6E5F}"/>
              </a:ext>
            </a:extLst>
          </p:cNvPr>
          <p:cNvSpPr>
            <a:spLocks noGrp="1"/>
          </p:cNvSpPr>
          <p:nvPr/>
        </p:nvSpPr>
        <p:spPr>
          <a:xfrm>
            <a:off x="7334250" y="3181350"/>
            <a:ext cx="3810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rPr>
              <a:t>Monitor practical results regularly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8A8F9D4-A085-490B-9E83-13C094BD170D}"/>
              </a:ext>
            </a:extLst>
          </p:cNvPr>
          <p:cNvSpPr>
            <a:spLocks noGrp="1"/>
          </p:cNvSpPr>
          <p:nvPr/>
        </p:nvSpPr>
        <p:spPr>
          <a:xfrm>
            <a:off x="6477000" y="3857625"/>
            <a:ext cx="4476750" cy="819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rPr>
              <a:t>Measure costs, processing times, reliability and ease of use. Simplify mechanisms that remain costly, complicated or time-consuming for businesses.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B9DE8F6-ED6B-460B-9B80-84459D4D537A}"/>
              </a:ext>
            </a:extLst>
          </p:cNvPr>
          <p:cNvSpPr>
            <a:spLocks noGrp="1"/>
          </p:cNvSpPr>
          <p:nvPr/>
        </p:nvSpPr>
        <p:spPr>
          <a:xfrm>
            <a:off x="742950" y="5257800"/>
            <a:ext cx="10706100" cy="1066800"/>
          </a:xfrm>
          <a:prstGeom prst="roundRect">
            <a:avLst>
              <a:gd name="adj" fmla="val 7143"/>
            </a:avLst>
          </a:prstGeom>
          <a:solidFill>
            <a:srgbClr val="173F6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4CE387-A66E-4935-AC51-1E3BFF4DF077}"/>
              </a:ext>
            </a:extLst>
          </p:cNvPr>
          <p:cNvSpPr>
            <a:spLocks noGrp="1"/>
          </p:cNvSpPr>
          <p:nvPr/>
        </p:nvSpPr>
        <p:spPr>
          <a:xfrm>
            <a:off x="1066800" y="54102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>
                <a:solidFill>
                  <a:srgbClr val="9ED7C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9ED7C6"/>
                </a:solidFill>
                <a:latin typeface="Bitstream Charter"/>
                <a:ea typeface="Bitstream Charter"/>
                <a:cs typeface="Bitstream Charter"/>
              </a:rPr>
              <a:t>KEY MESSAGE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51645ED-0F89-4C31-87A3-C8BAFB957E6F}"/>
              </a:ext>
            </a:extLst>
          </p:cNvPr>
          <p:cNvSpPr>
            <a:spLocks noGrp="1"/>
          </p:cNvSpPr>
          <p:nvPr/>
        </p:nvSpPr>
        <p:spPr>
          <a:xfrm>
            <a:off x="1066800" y="5648325"/>
            <a:ext cx="98869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095" lnSpcReduction="10000"/>
          </a:bodyPr>
          <a:lstStyle/>
          <a:p>
            <a:pPr algn="l">
              <a:def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The real test of CRM 2.0 is whether businesses can use regional arrangements easily and experience tangible benefits in their daily operations.</a:t>
            </a:r>
          </a:p>
        </p:txBody>
      </p:sp>
    </p:spTree>
    <p:extLst>
      <p:ext uri="{BB962C8B-B14F-4D97-AF65-F5344CB8AC3E}">
        <p14:creationId xmlns:p14="http://schemas.microsoft.com/office/powerpoint/2010/main" val="14291011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8E1BD6AB-47A8-46C5-846A-EC7532042AC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73F6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608C0C-A606-4181-9D85-49CCF0EFA4D2}"/>
              </a:ext>
            </a:extLst>
          </p:cNvPr>
          <p:cNvSpPr>
            <a:spLocks noGrp="1"/>
          </p:cNvSpPr>
          <p:nvPr/>
        </p:nvSpPr>
        <p:spPr>
          <a:xfrm>
            <a:off x="838200" y="285750"/>
            <a:ext cx="4953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50667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50667B"/>
                </a:solidFill>
                <a:latin typeface="Bitstream Charter"/>
                <a:ea typeface="Bitstream Charter"/>
                <a:cs typeface="Bitstream Charter"/>
              </a:rPr>
              <a:t>STRATEGIC CONCLUSIONS AND WAY FORWARD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F639A9-08CA-4DE1-9667-76F73DFA7A34}"/>
              </a:ext>
            </a:extLst>
          </p:cNvPr>
          <p:cNvSpPr>
            <a:spLocks noGrp="1"/>
          </p:cNvSpPr>
          <p:nvPr/>
        </p:nvSpPr>
        <p:spPr>
          <a:xfrm>
            <a:off x="838200" y="647700"/>
            <a:ext cx="105251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02F5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02F52"/>
                </a:solidFill>
                <a:latin typeface="Bitstream Charter"/>
                <a:ea typeface="Bitstream Charter"/>
                <a:cs typeface="Bitstream Charter"/>
              </a:rPr>
              <a:t>WB6CIF gives regional business a trusted voice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3604DD-26FC-4B32-B61F-036133C4C79F}"/>
              </a:ext>
            </a:extLst>
          </p:cNvPr>
          <p:cNvSpPr>
            <a:spLocks noGrp="1"/>
          </p:cNvSpPr>
          <p:nvPr/>
        </p:nvSpPr>
        <p:spPr>
          <a:xfrm>
            <a:off x="838200" y="1200150"/>
            <a:ext cx="10287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50667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50667B"/>
                </a:solidFill>
                <a:latin typeface="Bitstream Charter"/>
                <a:ea typeface="Bitstream Charter"/>
                <a:cs typeface="Bitstream Charter"/>
              </a:rPr>
              <a:t>The only structured regional platform bringing together the chambers and business communities of all six Western Balkan economies.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FF28AB2-0A32-4105-967E-11C6DE6F1DEF}"/>
              </a:ext>
            </a:extLst>
          </p:cNvPr>
          <p:cNvSpPr>
            <a:spLocks noGrp="1"/>
          </p:cNvSpPr>
          <p:nvPr/>
        </p:nvSpPr>
        <p:spPr>
          <a:xfrm>
            <a:off x="838200" y="1952625"/>
            <a:ext cx="10515600" cy="781050"/>
          </a:xfrm>
          <a:prstGeom prst="roundRect">
            <a:avLst>
              <a:gd name="adj" fmla="val 9756"/>
            </a:avLst>
          </a:prstGeom>
          <a:solidFill>
            <a:srgbClr val="173F6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FF5215-2AFF-478F-81F2-42D700F69B54}"/>
              </a:ext>
            </a:extLst>
          </p:cNvPr>
          <p:cNvSpPr>
            <a:spLocks noGrp="1"/>
          </p:cNvSpPr>
          <p:nvPr/>
        </p:nvSpPr>
        <p:spPr>
          <a:xfrm>
            <a:off x="1095375" y="2095500"/>
            <a:ext cx="2000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4" lnSpcReduction="10000"/>
          </a:bodyPr>
          <a:lstStyle/>
          <a:p>
            <a:pPr algn="l">
              <a:defRPr sz="1050" b="1">
                <a:solidFill>
                  <a:srgbClr val="9ED7C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9ED7C6"/>
                </a:solidFill>
                <a:latin typeface="Bitstream Charter"/>
                <a:ea typeface="Bitstream Charter"/>
                <a:cs typeface="Bitstream Charter"/>
              </a:rPr>
              <a:t>ROLE OF WB6CIF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2024BE-7E53-4630-B433-A6E8A6DEB98D}"/>
              </a:ext>
            </a:extLst>
          </p:cNvPr>
          <p:cNvSpPr>
            <a:spLocks noGrp="1"/>
          </p:cNvSpPr>
          <p:nvPr/>
        </p:nvSpPr>
        <p:spPr>
          <a:xfrm>
            <a:off x="1095375" y="2324100"/>
            <a:ext cx="966787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10000"/>
          </a:bodyPr>
          <a:lstStyle/>
          <a:p>
            <a:pPr algn="l">
              <a:def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 </a:t>
            </a:r>
            <a:r>
              <a:rPr lang="en-GB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trusted</a:t>
            </a:r>
            <a:r>
              <a:rPr sz="180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business partner for governments, regional </a:t>
            </a:r>
            <a:r>
              <a:rPr sz="1800" b="1" dirty="0" err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organisations</a:t>
            </a:r>
            <a:r>
              <a:rPr sz="180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and European institutions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CB9E181-ECB1-4533-AFA9-81CC73AF8CF2}"/>
              </a:ext>
            </a:extLst>
          </p:cNvPr>
          <p:cNvSpPr>
            <a:spLocks noGrp="1"/>
          </p:cNvSpPr>
          <p:nvPr/>
        </p:nvSpPr>
        <p:spPr>
          <a:xfrm>
            <a:off x="838200" y="3143250"/>
            <a:ext cx="2324100" cy="19812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FA2947-9C77-4F6D-AECA-75CB56BECD3C}"/>
              </a:ext>
            </a:extLst>
          </p:cNvPr>
          <p:cNvSpPr>
            <a:spLocks noGrp="1"/>
          </p:cNvSpPr>
          <p:nvPr/>
        </p:nvSpPr>
        <p:spPr>
          <a:xfrm>
            <a:off x="1028700" y="3295650"/>
            <a:ext cx="5524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00" lnSpcReduction="10000"/>
          </a:bodyPr>
          <a:lstStyle/>
          <a:p>
            <a:pPr algn="l">
              <a:defRPr sz="2250" b="1">
                <a:solidFill>
                  <a:srgbClr val="207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207A60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57FBA-0D34-4751-9CCE-93687C532F28}"/>
              </a:ext>
            </a:extLst>
          </p:cNvPr>
          <p:cNvSpPr>
            <a:spLocks noGrp="1"/>
          </p:cNvSpPr>
          <p:nvPr/>
        </p:nvSpPr>
        <p:spPr>
          <a:xfrm>
            <a:off x="1028700" y="3724275"/>
            <a:ext cx="19431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711" lnSpcReduction="10000"/>
          </a:bodyPr>
          <a:lstStyle/>
          <a:p>
            <a:pPr algn="l">
              <a:defRPr sz="1425" b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rPr>
              <a:t>Represent regional business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136A1D-5860-4AD0-97F8-D0C952156CEF}"/>
              </a:ext>
            </a:extLst>
          </p:cNvPr>
          <p:cNvSpPr>
            <a:spLocks noGrp="1"/>
          </p:cNvSpPr>
          <p:nvPr/>
        </p:nvSpPr>
        <p:spPr>
          <a:xfrm>
            <a:off x="1028700" y="4248150"/>
            <a:ext cx="19431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663"/>
          </a:bodyPr>
          <a:lstStyle/>
          <a:p>
            <a:pPr algn="l">
              <a:defRPr sz="112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rPr>
              <a:t>Bring together the six chambers and communicate shared private-sector interests.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19800E7-2476-4A3D-8702-E85A978167B4}"/>
              </a:ext>
            </a:extLst>
          </p:cNvPr>
          <p:cNvSpPr>
            <a:spLocks noGrp="1"/>
          </p:cNvSpPr>
          <p:nvPr/>
        </p:nvSpPr>
        <p:spPr>
          <a:xfrm>
            <a:off x="3505200" y="3143250"/>
            <a:ext cx="2324100" cy="19812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1CA266-588E-4A2C-B459-EFC1894CDBBD}"/>
              </a:ext>
            </a:extLst>
          </p:cNvPr>
          <p:cNvSpPr>
            <a:spLocks noGrp="1"/>
          </p:cNvSpPr>
          <p:nvPr/>
        </p:nvSpPr>
        <p:spPr>
          <a:xfrm>
            <a:off x="3695700" y="3295650"/>
            <a:ext cx="5524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00" lnSpcReduction="10000"/>
          </a:bodyPr>
          <a:lstStyle/>
          <a:p>
            <a:pPr algn="l">
              <a:defRPr sz="2250" b="1">
                <a:solidFill>
                  <a:srgbClr val="207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207A60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DFFA4C-B1C8-4C68-AF9E-94F6AFB74E62}"/>
              </a:ext>
            </a:extLst>
          </p:cNvPr>
          <p:cNvSpPr>
            <a:spLocks noGrp="1"/>
          </p:cNvSpPr>
          <p:nvPr/>
        </p:nvSpPr>
        <p:spPr>
          <a:xfrm>
            <a:off x="3695700" y="3724275"/>
            <a:ext cx="19431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711"/>
          </a:bodyPr>
          <a:lstStyle/>
          <a:p>
            <a:pPr algn="l">
              <a:defRPr sz="1425" b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rPr>
              <a:t>Provide reliable evidence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A7936D-BA6C-4D8F-8233-E48086EEED6F}"/>
              </a:ext>
            </a:extLst>
          </p:cNvPr>
          <p:cNvSpPr>
            <a:spLocks noGrp="1"/>
          </p:cNvSpPr>
          <p:nvPr/>
        </p:nvSpPr>
        <p:spPr>
          <a:xfrm>
            <a:off x="3695700" y="4248150"/>
            <a:ext cx="19431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310"/>
          </a:bodyPr>
          <a:lstStyle/>
          <a:p>
            <a:pPr algn="l">
              <a:defRPr sz="112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rPr>
              <a:t>Document barriers, costs and implementation gaps through direct business experience.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C5462E4-18B1-4A71-A13C-31180BF4A294}"/>
              </a:ext>
            </a:extLst>
          </p:cNvPr>
          <p:cNvSpPr>
            <a:spLocks noGrp="1"/>
          </p:cNvSpPr>
          <p:nvPr/>
        </p:nvSpPr>
        <p:spPr>
          <a:xfrm>
            <a:off x="6172200" y="3143250"/>
            <a:ext cx="2324100" cy="19812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187CEE-D537-4F6C-A682-B9D28B4B5937}"/>
              </a:ext>
            </a:extLst>
          </p:cNvPr>
          <p:cNvSpPr>
            <a:spLocks noGrp="1"/>
          </p:cNvSpPr>
          <p:nvPr/>
        </p:nvSpPr>
        <p:spPr>
          <a:xfrm>
            <a:off x="6362700" y="3295650"/>
            <a:ext cx="5524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00" lnSpcReduction="10000"/>
          </a:bodyPr>
          <a:lstStyle/>
          <a:p>
            <a:pPr algn="l">
              <a:defRPr sz="2250" b="1">
                <a:solidFill>
                  <a:srgbClr val="B874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B87400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871741-96EB-469C-90C9-A7BAFAE943AF}"/>
              </a:ext>
            </a:extLst>
          </p:cNvPr>
          <p:cNvSpPr>
            <a:spLocks noGrp="1"/>
          </p:cNvSpPr>
          <p:nvPr/>
        </p:nvSpPr>
        <p:spPr>
          <a:xfrm>
            <a:off x="6362700" y="3724275"/>
            <a:ext cx="19431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711" lnSpcReduction="10000"/>
          </a:bodyPr>
          <a:lstStyle/>
          <a:p>
            <a:pPr algn="l">
              <a:defRPr sz="1425" b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rPr>
              <a:t>Connect business and institutions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B30FD8-A31F-4167-B901-B6519CC5F326}"/>
              </a:ext>
            </a:extLst>
          </p:cNvPr>
          <p:cNvSpPr>
            <a:spLocks noGrp="1"/>
          </p:cNvSpPr>
          <p:nvPr/>
        </p:nvSpPr>
        <p:spPr>
          <a:xfrm>
            <a:off x="6362700" y="4248150"/>
            <a:ext cx="19431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057"/>
          </a:bodyPr>
          <a:lstStyle/>
          <a:p>
            <a:pPr algn="l">
              <a:defRPr sz="112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rPr>
              <a:t>Support trusted dialogue with governments, regional organisations and EU partners.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2347EDB-DD9A-4576-A3A7-F58B4CDF7D8E}"/>
              </a:ext>
            </a:extLst>
          </p:cNvPr>
          <p:cNvSpPr>
            <a:spLocks noGrp="1"/>
          </p:cNvSpPr>
          <p:nvPr/>
        </p:nvSpPr>
        <p:spPr>
          <a:xfrm>
            <a:off x="8839200" y="3143250"/>
            <a:ext cx="2324100" cy="19812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DF5DEA-621C-444C-9195-A640BDCE4DA5}"/>
              </a:ext>
            </a:extLst>
          </p:cNvPr>
          <p:cNvSpPr>
            <a:spLocks noGrp="1"/>
          </p:cNvSpPr>
          <p:nvPr/>
        </p:nvSpPr>
        <p:spPr>
          <a:xfrm>
            <a:off x="9029700" y="3295650"/>
            <a:ext cx="5524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00" lnSpcReduction="10000"/>
          </a:bodyPr>
          <a:lstStyle/>
          <a:p>
            <a:pPr algn="l">
              <a:defRPr sz="2250" b="1">
                <a:solidFill>
                  <a:srgbClr val="B874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B87400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1A9887B-50B8-4310-B481-DFF632D1AA2B}"/>
              </a:ext>
            </a:extLst>
          </p:cNvPr>
          <p:cNvSpPr>
            <a:spLocks noGrp="1"/>
          </p:cNvSpPr>
          <p:nvPr/>
        </p:nvSpPr>
        <p:spPr>
          <a:xfrm>
            <a:off x="9029700" y="3724275"/>
            <a:ext cx="19431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2071" lnSpcReduction="10000"/>
          </a:bodyPr>
          <a:lstStyle/>
          <a:p>
            <a:pPr algn="l">
              <a:defRPr sz="1425" b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72C43"/>
                </a:solidFill>
                <a:latin typeface="Bitstream Charter"/>
                <a:ea typeface="Bitstream Charter"/>
                <a:cs typeface="Bitstream Charter"/>
              </a:rPr>
              <a:t>Maintain implementation follow-up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1AF527-C036-4BE9-A0F2-FDB0B4439F81}"/>
              </a:ext>
            </a:extLst>
          </p:cNvPr>
          <p:cNvSpPr>
            <a:spLocks noGrp="1"/>
          </p:cNvSpPr>
          <p:nvPr/>
        </p:nvSpPr>
        <p:spPr>
          <a:xfrm>
            <a:off x="9029700" y="4248150"/>
            <a:ext cx="19431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623"/>
          </a:bodyPr>
          <a:lstStyle/>
          <a:p>
            <a:pPr algn="l">
              <a:defRPr sz="112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435D75"/>
                </a:solidFill>
                <a:latin typeface="Bitstream Charter"/>
                <a:ea typeface="Bitstream Charter"/>
                <a:cs typeface="Bitstream Charter"/>
              </a:rPr>
              <a:t>Track whether agreed measures lead to practical improvements for companies.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72C67A3-4BC8-4166-9EC9-7123EAB2D16D}"/>
              </a:ext>
            </a:extLst>
          </p:cNvPr>
          <p:cNvSpPr>
            <a:spLocks noGrp="1"/>
          </p:cNvSpPr>
          <p:nvPr/>
        </p:nvSpPr>
        <p:spPr>
          <a:xfrm>
            <a:off x="838200" y="5429250"/>
            <a:ext cx="10515600" cy="971550"/>
          </a:xfrm>
          <a:prstGeom prst="roundRect">
            <a:avLst>
              <a:gd name="adj" fmla="val 7843"/>
            </a:avLst>
          </a:prstGeom>
          <a:solidFill>
            <a:srgbClr val="E8EEF5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734EB52-4880-436B-B59C-BDF8C571D8A2}"/>
              </a:ext>
            </a:extLst>
          </p:cNvPr>
          <p:cNvSpPr>
            <a:spLocks noGrp="1"/>
          </p:cNvSpPr>
          <p:nvPr/>
        </p:nvSpPr>
        <p:spPr>
          <a:xfrm>
            <a:off x="838200" y="5429250"/>
            <a:ext cx="76200" cy="971550"/>
          </a:xfrm>
          <a:prstGeom prst="rect">
            <a:avLst/>
          </a:prstGeom>
          <a:solidFill>
            <a:srgbClr val="23916D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C9E7A2-6790-4EF1-A950-9274D486FF65}"/>
              </a:ext>
            </a:extLst>
          </p:cNvPr>
          <p:cNvSpPr>
            <a:spLocks noGrp="1"/>
          </p:cNvSpPr>
          <p:nvPr/>
        </p:nvSpPr>
        <p:spPr>
          <a:xfrm>
            <a:off x="1143000" y="5543550"/>
            <a:ext cx="18097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>
                <a:solidFill>
                  <a:srgbClr val="207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207A60"/>
                </a:solidFill>
                <a:latin typeface="Bitstream Charter"/>
                <a:ea typeface="Bitstream Charter"/>
                <a:cs typeface="Bitstream Charter"/>
              </a:rPr>
              <a:t>FINAL MESSAGE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6ED16C1-CA21-4846-90DF-98F9EB6EB1E9}"/>
              </a:ext>
            </a:extLst>
          </p:cNvPr>
          <p:cNvSpPr>
            <a:spLocks noGrp="1"/>
          </p:cNvSpPr>
          <p:nvPr/>
        </p:nvSpPr>
        <p:spPr>
          <a:xfrm>
            <a:off x="1143000" y="5781675"/>
            <a:ext cx="966787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826"/>
          </a:bodyPr>
          <a:lstStyle/>
          <a:p>
            <a:pPr algn="l">
              <a:defRPr sz="1575" b="1">
                <a:solidFill>
                  <a:srgbClr val="173F6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73F67"/>
                </a:solidFill>
                <a:latin typeface="Bitstream Charter"/>
                <a:ea typeface="Bitstream Charter"/>
                <a:cs typeface="Bitstream Charter"/>
              </a:rPr>
              <a:t>WB6CIF can help convert regional commitments into consistent cross-border functionality and visible benefits for businesses.</a:t>
            </a:r>
          </a:p>
        </p:txBody>
      </p:sp>
    </p:spTree>
    <p:extLst>
      <p:ext uri="{BB962C8B-B14F-4D97-AF65-F5344CB8AC3E}">
        <p14:creationId xmlns:p14="http://schemas.microsoft.com/office/powerpoint/2010/main" val="10248483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2930A65-76B3-4B1B-8162-6384F5AA0FA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7365D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B981EE-277C-4214-B03D-7A2B11A2BF25}"/>
              </a:ext>
            </a:extLst>
          </p:cNvPr>
          <p:cNvSpPr>
            <a:spLocks noGrp="1"/>
          </p:cNvSpPr>
          <p:nvPr/>
        </p:nvSpPr>
        <p:spPr>
          <a:xfrm>
            <a:off x="0" y="95250"/>
            <a:ext cx="4476750" cy="6762750"/>
          </a:xfrm>
          <a:prstGeom prst="rect">
            <a:avLst/>
          </a:prstGeom>
          <a:solidFill>
            <a:srgbClr val="17365D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B633B6-8C8F-40FA-9F0E-0CFA3EBF0818}"/>
              </a:ext>
            </a:extLst>
          </p:cNvPr>
          <p:cNvSpPr>
            <a:spLocks noGrp="1"/>
          </p:cNvSpPr>
          <p:nvPr/>
        </p:nvSpPr>
        <p:spPr>
          <a:xfrm>
            <a:off x="4476750" y="95250"/>
            <a:ext cx="95250" cy="6762750"/>
          </a:xfrm>
          <a:prstGeom prst="rect">
            <a:avLst/>
          </a:prstGeom>
          <a:solidFill>
            <a:srgbClr val="1E9B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ED40E0-E1A0-4721-82FA-3ED4A66EE93D}"/>
              </a:ext>
            </a:extLst>
          </p:cNvPr>
          <p:cNvSpPr>
            <a:spLocks noGrp="1"/>
          </p:cNvSpPr>
          <p:nvPr/>
        </p:nvSpPr>
        <p:spPr>
          <a:xfrm>
            <a:off x="4476750" y="95250"/>
            <a:ext cx="95250" cy="1238250"/>
          </a:xfrm>
          <a:prstGeom prst="rect">
            <a:avLst/>
          </a:prstGeom>
          <a:solidFill>
            <a:srgbClr val="D79A1E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BB9508-38CA-4D00-AFB3-D692C6C66133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3143250" cy="1809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54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54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THANK</a:t>
            </a:r>
          </a:p>
          <a:p>
            <a:pPr>
              <a:defRPr sz="54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54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YOU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A09667-48D5-42AC-8AEE-644024311493}"/>
              </a:ext>
            </a:extLst>
          </p:cNvPr>
          <p:cNvSpPr>
            <a:spLocks noGrp="1"/>
          </p:cNvSpPr>
          <p:nvPr/>
        </p:nvSpPr>
        <p:spPr>
          <a:xfrm>
            <a:off x="5334000" y="1809750"/>
            <a:ext cx="5810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850" b="1">
                <a:solidFill>
                  <a:srgbClr val="17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365D"/>
                </a:solidFill>
                <a:latin typeface="Aptos"/>
                <a:ea typeface="Aptos"/>
                <a:cs typeface="Aptos"/>
              </a:rPr>
              <a:t>Dr. Besim Mustafa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13A86-E012-48B4-88DF-386127948BCB}"/>
              </a:ext>
            </a:extLst>
          </p:cNvPr>
          <p:cNvSpPr>
            <a:spLocks noGrp="1"/>
          </p:cNvSpPr>
          <p:nvPr/>
        </p:nvSpPr>
        <p:spPr>
          <a:xfrm>
            <a:off x="5353050" y="2476500"/>
            <a:ext cx="533400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875" b="1">
                <a:solidFill>
                  <a:srgbClr val="1E9B8C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E9B8C"/>
                </a:solidFill>
                <a:latin typeface="Aptos"/>
                <a:ea typeface="Aptos"/>
                <a:cs typeface="Aptos"/>
              </a:rPr>
              <a:t>CRM Expert – WB6CIF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3A1618-AE13-4C71-A4AF-DAAD0630F259}"/>
              </a:ext>
            </a:extLst>
          </p:cNvPr>
          <p:cNvSpPr>
            <a:spLocks noGrp="1"/>
          </p:cNvSpPr>
          <p:nvPr/>
        </p:nvSpPr>
        <p:spPr>
          <a:xfrm>
            <a:off x="5353050" y="3133725"/>
            <a:ext cx="5238750" cy="19050"/>
          </a:xfrm>
          <a:prstGeom prst="rect">
            <a:avLst/>
          </a:prstGeom>
          <a:solidFill>
            <a:srgbClr val="D8E2EA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E31D00-2D27-4285-AA9F-E285721EB979}"/>
              </a:ext>
            </a:extLst>
          </p:cNvPr>
          <p:cNvSpPr>
            <a:spLocks noGrp="1"/>
          </p:cNvSpPr>
          <p:nvPr/>
        </p:nvSpPr>
        <p:spPr>
          <a:xfrm>
            <a:off x="5353050" y="3448050"/>
            <a:ext cx="100012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1">
                <a:solidFill>
                  <a:srgbClr val="6B7F9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B7F92"/>
                </a:solidFill>
                <a:latin typeface="Aptos"/>
                <a:ea typeface="Aptos"/>
                <a:cs typeface="Aptos"/>
              </a:rPr>
              <a:t>Mob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D04AFD-F2DE-4A29-939C-EF1A7426FBBA}"/>
              </a:ext>
            </a:extLst>
          </p:cNvPr>
          <p:cNvSpPr>
            <a:spLocks noGrp="1"/>
          </p:cNvSpPr>
          <p:nvPr/>
        </p:nvSpPr>
        <p:spPr>
          <a:xfrm>
            <a:off x="6477000" y="3409950"/>
            <a:ext cx="3714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800" b="0">
                <a:solidFill>
                  <a:srgbClr val="17365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365D"/>
                </a:solidFill>
                <a:latin typeface="Aptos"/>
                <a:ea typeface="Aptos"/>
                <a:cs typeface="Aptos"/>
              </a:rPr>
              <a:t>+383 44 149 953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EDD39B-4261-4F0B-A115-164C7A2C996C}"/>
              </a:ext>
            </a:extLst>
          </p:cNvPr>
          <p:cNvSpPr>
            <a:spLocks noGrp="1"/>
          </p:cNvSpPr>
          <p:nvPr/>
        </p:nvSpPr>
        <p:spPr>
          <a:xfrm>
            <a:off x="5353050" y="4000500"/>
            <a:ext cx="100012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1">
                <a:solidFill>
                  <a:srgbClr val="6B7F9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B7F92"/>
                </a:solidFill>
                <a:latin typeface="Aptos"/>
                <a:ea typeface="Aptos"/>
                <a:cs typeface="Aptos"/>
              </a:rPr>
              <a:t>Email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4F0E6B-C080-4623-B7F3-7670D2B1AD60}"/>
              </a:ext>
            </a:extLst>
          </p:cNvPr>
          <p:cNvSpPr>
            <a:spLocks noGrp="1"/>
          </p:cNvSpPr>
          <p:nvPr/>
        </p:nvSpPr>
        <p:spPr>
          <a:xfrm>
            <a:off x="6477000" y="3962400"/>
            <a:ext cx="4476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800" b="0">
                <a:solidFill>
                  <a:srgbClr val="17365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365D"/>
                </a:solidFill>
                <a:latin typeface="Aptos"/>
                <a:ea typeface="Aptos"/>
                <a:cs typeface="Aptos"/>
              </a:rPr>
              <a:t>besimmustafa@gmail.com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6D7CB8-9D7E-46B2-89F3-C3CB50C7F84E}"/>
              </a:ext>
            </a:extLst>
          </p:cNvPr>
          <p:cNvSpPr>
            <a:spLocks noGrp="1"/>
          </p:cNvSpPr>
          <p:nvPr/>
        </p:nvSpPr>
        <p:spPr>
          <a:xfrm>
            <a:off x="5353050" y="5286375"/>
            <a:ext cx="56197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0">
                <a:solidFill>
                  <a:srgbClr val="6B7F92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B7F92"/>
                </a:solidFill>
                <a:latin typeface="Aptos"/>
                <a:ea typeface="Aptos"/>
                <a:cs typeface="Aptos"/>
              </a:rPr>
              <a:t>Implementation of the Common Regional Market Action Plan 2025–2028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54B1B7-375F-4488-A74B-1CA1FC892074}"/>
              </a:ext>
            </a:extLst>
          </p:cNvPr>
          <p:cNvSpPr>
            <a:spLocks noGrp="1"/>
          </p:cNvSpPr>
          <p:nvPr/>
        </p:nvSpPr>
        <p:spPr>
          <a:xfrm>
            <a:off x="5353050" y="5857875"/>
            <a:ext cx="56197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17365D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365D"/>
                </a:solidFill>
                <a:latin typeface="Aptos"/>
                <a:ea typeface="Aptos"/>
                <a:cs typeface="Aptos"/>
              </a:rPr>
              <a:t>From regional commitments to results in practice</a:t>
            </a:r>
          </a:p>
        </p:txBody>
      </p:sp>
    </p:spTree>
    <p:extLst>
      <p:ext uri="{BB962C8B-B14F-4D97-AF65-F5344CB8AC3E}">
        <p14:creationId xmlns:p14="http://schemas.microsoft.com/office/powerpoint/2010/main" val="199696075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2390</Words>
  <Application>Microsoft Office PowerPoint</Application>
  <DocSecurity>0</DocSecurity>
  <PresentationFormat>Widescreen</PresentationFormat>
  <Paragraphs>365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Bitstream Charter</vt:lpstr>
      <vt:lpstr>DejaVu Sans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Besim Mustafa</cp:lastModifiedBy>
  <cp:revision>26</cp:revision>
  <dcterms:created xsi:type="dcterms:W3CDTF">2026-09-27T11:55:55Z</dcterms:created>
  <dcterms:modified xsi:type="dcterms:W3CDTF">2026-09-28T07:42:01Z</dcterms:modified>
</cp:coreProperties>
</file>