
<file path=[Content_Types].xml><?xml version="1.0" encoding="utf-8"?>
<Types xmlns="http://schemas.openxmlformats.org/package/2006/content-types">
  <Default Extension="bin" ContentType="image/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65" r:id="rId3"/>
    <p:sldId id="257" r:id="rId4"/>
    <p:sldId id="258" r:id="rId5"/>
    <p:sldId id="259" r:id="rId6"/>
    <p:sldId id="260" r:id="rId7"/>
    <p:sldId id="261" r:id="rId8"/>
    <p:sldId id="262" r:id="rId9"/>
    <p:sldId id="263"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9" d="100"/>
          <a:sy n="79" d="100"/>
        </p:scale>
        <p:origin x="7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9931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objectives are the two halves of the study and of this presentation. The first is answered by the export potential indicator, the second by the 120 regional value chains.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E06E1-F716-464D-797C-EF92C3B97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45227-1EE3-2555-5220-487D612D2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DBBFE3-87DD-7462-8AD1-DFB324918CF0}"/>
              </a:ext>
            </a:extLst>
          </p:cNvPr>
          <p:cNvSpPr>
            <a:spLocks noGrp="1"/>
          </p:cNvSpPr>
          <p:nvPr>
            <p:ph type="body" idx="1"/>
          </p:nvPr>
        </p:nvSpPr>
        <p:spPr/>
        <p:txBody>
          <a:bodyPr/>
          <a:lstStyle/>
          <a:p>
            <a:r>
              <a:rPr lang="en-US" dirty="0"/>
              <a:t>The two objectives are the two halves of the study and of this presentation. The first is answered by the export potential indicator, the second by the 120 regional value chains.</a:t>
            </a:r>
          </a:p>
        </p:txBody>
      </p:sp>
      <p:sp>
        <p:nvSpPr>
          <p:cNvPr id="4" name="Slide Number Placeholder 3">
            <a:extLst>
              <a:ext uri="{FF2B5EF4-FFF2-40B4-BE49-F238E27FC236}">
                <a16:creationId xmlns:a16="http://schemas.microsoft.com/office/drawing/2014/main" id="{9547BADB-2928-AF3C-A6B6-2F1F5F0BC11B}"/>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896152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bottom bar is the logic of the whole study: measure the potential, find the chains that could carry it, and the integration and competitiveness follow from those two.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middle block is the one to dwell on: the methodology is ITC's and Harvard's, but the models and the software that produce these numbers were built for this study and adapted to six economies whose data are not uniform.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charts, one point. The left one is the raw ranking and it looks like a gulf: Slovenia exports eight times what Kosovo does per head. The right one puts the same numbers against GDP per capita and the relationship is almost mechanical — R² of 0.91. The six are not exporting badly for their income level; they are poorer. That matters for what the rest of the presentation can claim: the room to improve is not in trading more of the same, it is in the composition.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threshold matters: a market is counted only if it takes at least a million dollars of goods, so this is reach that means something commercially, not a list of countries that once received a shipment.
Serbia reaches almost as many markets as Croatia. Below Serbia the drop is steep — Bosnia and Herzegovina 78, North Macedonia 64, and then three economies in the thirties. The chart on the right shows this is only partly an income story: the six sit below the fitted line more often than above it, which means they reach fewer markets than their income would predict.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narrowest measure in the section and the one that carries furthest into the rest of the study. A country that exports 99 products competitively has very little to diversify from — which is exactly what the product diversification indicator will show later for Montenegro and Albania, where most of the potential lies in products they do not export at all.
Serbia's 1,775 is close to Croatia's 1,835. On this measure the region is not one thing: Serbia belongs with the comparators, the other five do not.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indicator on which the six do not look behind, and it needs handling carefully.
EXPY is the income level typical of countries that export the same basket. A ratio above one means the basket looks richer than the economy. For all six it is above one; for all six comparators it is below. But the last column is the honest one — deviation from what the fitted relationship predicts — and there the six are scattered either side of zero, from North Macedonia at minus 7.2 per cent to Bosnia and Herzegovina at plus 7.1.
The reading is that a high ratio at low income is normal, not exceptional: poor countries that export manufactures at all will show it. The chart on the right makes the point — the elasticity is 0.34, so sophistication rises much more slowly than income, and every poor exporter ends up above the diagonal.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handover point. Everything before it is how the six trade with the world; everything after it is what they could trade, and with whom.
Two things to draw out. The region matters very differently to different members — it is a large share of exports for the smaller economies and a small share for Serbia. And the change between 2021 and 2025 is modest in both directions, which is the case for looking at potential rather than at trend: the pattern is not moving much on its own.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Shortfall minus excess equals potential minus actual, so the two middle columns close the arithmetic. “Products towards it” counts every six-digit product with an estimate towards that market; the last column is how many of them carry 80 per cent of the value.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regional market is 11% of Serbia's total estimated potential but 40% of Montenegro's and 33% of Kosovo's — the same inverse relationship with size that runs through the whole study. Realisation above 100% means the region already trades with itself more than the pattern of world trade would predict, which is what proximity and CEFTA would lead one to expect.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actual exports the picture differs: the region is the largest partner for Kosovo and Montenegro alike. By potential it is largest only for Montenegro, and by unrealised potential for no one — which is the point of the left-hand note. Kosovo's potential is split almost exactly in thirds: 0.35 to the EU, 0.34 to the region, 0.35 to the rest of the world.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Mineral fuels stand near the top for four of the six. The ITC methodology would normally exclude fuels, tobacco, scrap and arms from export promotion analysis; this study leaves them in deliberately, so the team can see the full result and decide what to remove. Chapters that are large for one economy alone — copper for Serbia, miscellaneous chemicals for North Macedonia — still reach the regional top ten, which is why the last column matters.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Mineral fuels appear in four of the six columns, and lead Montenegro’s at 36% of its whole potential. Only two chapters are shared by more than half the columns — mineral fuels and electrical machinery. Everything else is particular to one or two economies, which is the argument against a single regional sector policy.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Scope: mineral fuels are excluded throughout — chapter 27 except petroleum jelly (2712) and electrical energy (2716), which is why that chapter still appears with four products. The rest of Annex V — ores, tobacco, scrap, arms — is left in and marked with an asterisk, so the team can see the amount before deciding.
The indicator is computed for every product, including those the economy already exports with an advantage; the cut to products without an advantage is made here, at reporting. Kosovo is the one economy whose largest market is the United States rather than a European one. Serbia's low share of new products — 9% — is not a weakness: it means its existing basket already covers most of what its capabilities reach.</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Scope: mineral fuels are excluded throughout — chapter 27 except petroleum jelly (2712) and electrical energy (2716), which is why that chapter still appears with four products. The rest of Annex V — ores, tobacco, scrap, arms — is left in and marked with an asterisk, so the team can see the amount before deciding.
The ranking by level is dominated by what the region already sells. The diversification reading is a different list: by amount in products no economy yet exports competitively it runs Electrical machinery and equipment (US$ 658 m), Vehicles other than railway (US$ 605 m), Machinery and mechanical appliances (US$ 454 m). The highest share of new products among the sizeable chapters is Essential oils, perfumery, cosmetics, at 94% of a US$ 137 million chapter. Ores and mineral fuels are large in level and almost nil in new products, which is the clearest argument for the Annex V exclusions — and in ores what little there is is almost all unexported: US$ 204 million of it. Summing across economies is arithmetic only — the per-economy scaling means the total is not a single measuring unit.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Scope: mineral fuels are excluded throughout — chapter 27 except petroleum jelly (2712) and electrical energy (2716), which is why that chapter still appears with four products. The rest of Annex V — ores, tobacco, scrap, arms — is left in and marked with an asterisk, so the team can see the amount before deciding.
Compare this with the same matrix for export potential: there, mineral fuels appeared in four of the six columns. Here the recurring chapter is electrical machinery, and ores appear wherever an economy has a mine. The second number in each cell is the one to watch — in several of the largest chapters it is a small fraction of the first, meaning the chapter is large because the economy already sells it, not because it could move into it.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rows answer three different questions. The first is the universe the matrix offers: 400 HS4 chains built from 2,974 products. The second is what the region can actually participate in on both sides. The third is what the study documents individually.
Two numbers are worth pointing at. The chain count falls by 70% from the first row to the second, but the potential falls by only 16% — the chains that fail the test are the small ones. And the product count falls faster than the chain count at the last step, from 1,559 to 721, because the documented chains are the bigger and more concentrated ones.
Document 19 works with 523 of those 721 products rather than all of them: the rest have no position on the proximity map, so no distance to any other product can be computed for them. It is a subset, not a different count.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Serbia takes part in all 120 chains as a supplier and produces the finished good in 95. Montenegro supplies into 86 and produces in 24. That asymmetry is the subject of the next three slides.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 is worth reading for its shape rather than its order. 9 of the thirty are food and beverage and 5 are machinery — the two sectors that between them define the region's two kinds of chain. Food chains are short, local and perishable; machinery chains are long, export-facing and assembled from inputs the region mostly does not make.
The top of the list is not where the interesting cases are. Electric motors, medicaments and cleaning preparations are large because the region already sells them. The cases to talk about are further down — buses at US$ 201 million, where two economies build and all six supply, and beer at US$ 194 million, where the chain is almost entirely inside the region already.</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slide used to say there are two kinds of chain and describe them in words. This version gives the measure.
Sorted by main inputs per chain, the eleven sectors run 12.5, 28.0, 30.0, 30.2, 34.6 — then jump to 53.2, 62.0, 76.0, 79.3, 81.3, 87.2. The 18.6-input gap in the middle is the largest anywhere in the series, which is why a two-group reading is defensible rather than imposed. If that gap ever closes the data script refuses to produce the split.
The point to make out loud: the two groups carry almost exactly the same potential — US$ 7.16 against US$ 7.23 billion — so this is not a story about one half of the economy being small. It is a story about where the two halves sell. Short chains keep 24% of their potential inside the region; long chains keep 7%. Perishability and transport cost explain the first; the second is that a long chain needs inputs the region cannot supply, so it reaches outside for them and sells outside as well.
Garments is the case that proves the title. It is light manufacturing by label but has 62 main inputs per chain and keeps 7 per cent in the region — it belongs with machinery.</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the whole value-chain section turns on. The inputs side is nearly saturated — in machinery, chemicals, electro, furniture, automotive, metalworking and the residual manufacturing sector, every one of the six can supply every chain. The output side is not: machinery averages 2.3 of six, the residual sector 2.2. Two sectors break the pattern and both are worth naming. Furniture is the only place where the two numbers nearly meet at the top — five of six can build the finished good. Food and beverage meets at the bottom instead: 3.7 suppliers against 3.3 producers, because perishability keeps those chains short and local rather than because the region is strong in them. The policy reading is that input capability is not the binding constraint anywhere; assembly capability is.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bin"/><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lgn="ctr">
              <a:buNone/>
            </a:pPr>
            <a:r>
              <a:rPr lang="en-US" sz="2400" dirty="0">
                <a:solidFill>
                  <a:srgbClr val="1F3864"/>
                </a:solidFill>
                <a:latin typeface="Cambria" pitchFamily="34" charset="0"/>
                <a:ea typeface="Cambria" pitchFamily="34" charset="-122"/>
              </a:rPr>
              <a:t>CIF WB6 PROJECT “EU SUPPORT TO THE WB6 CIF FOR THE DEVELOPMENT OF THE COMMON REGION MARKET”</a:t>
            </a:r>
          </a:p>
        </p:txBody>
      </p:sp>
      <p:sp>
        <p:nvSpPr>
          <p:cNvPr id="9" name="Text 6"/>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1</a:t>
            </a:r>
            <a:endParaRPr lang="en-US" sz="1000" dirty="0"/>
          </a:p>
        </p:txBody>
      </p:sp>
      <p:pic>
        <p:nvPicPr>
          <p:cNvPr id="8" name="Picture 7" descr="IMG_256">
            <a:extLst>
              <a:ext uri="{FF2B5EF4-FFF2-40B4-BE49-F238E27FC236}">
                <a16:creationId xmlns:a16="http://schemas.microsoft.com/office/drawing/2014/main" id="{961D83C6-BCA9-C950-4D62-8E0C24BEC5A6}"/>
              </a:ext>
            </a:extLst>
          </p:cNvPr>
          <p:cNvPicPr>
            <a:picLocks noChangeAspect="1"/>
          </p:cNvPicPr>
          <p:nvPr/>
        </p:nvPicPr>
        <p:blipFill>
          <a:blip r:embed="rId3"/>
          <a:stretch>
            <a:fillRect/>
          </a:stretch>
        </p:blipFill>
        <p:spPr>
          <a:xfrm>
            <a:off x="4171950" y="1702583"/>
            <a:ext cx="1445342" cy="953067"/>
          </a:xfrm>
          <a:prstGeom prst="rect">
            <a:avLst/>
          </a:prstGeom>
          <a:noFill/>
          <a:ln w="9525">
            <a:noFill/>
          </a:ln>
        </p:spPr>
      </p:pic>
      <p:pic>
        <p:nvPicPr>
          <p:cNvPr id="10" name="Picture 9" descr="IMG_256">
            <a:extLst>
              <a:ext uri="{FF2B5EF4-FFF2-40B4-BE49-F238E27FC236}">
                <a16:creationId xmlns:a16="http://schemas.microsoft.com/office/drawing/2014/main" id="{5AAEF897-BF38-4E7F-4887-D5D2FC212F4D}"/>
              </a:ext>
            </a:extLst>
          </p:cNvPr>
          <p:cNvPicPr>
            <a:picLocks noChangeAspect="1"/>
          </p:cNvPicPr>
          <p:nvPr/>
        </p:nvPicPr>
        <p:blipFill>
          <a:blip r:embed="rId4"/>
          <a:stretch>
            <a:fillRect/>
          </a:stretch>
        </p:blipFill>
        <p:spPr>
          <a:xfrm>
            <a:off x="5617292" y="1663170"/>
            <a:ext cx="1781175" cy="878205"/>
          </a:xfrm>
          <a:prstGeom prst="rect">
            <a:avLst/>
          </a:prstGeom>
          <a:noFill/>
          <a:ln w="9525">
            <a:noFill/>
          </a:ln>
        </p:spPr>
      </p:pic>
      <p:sp>
        <p:nvSpPr>
          <p:cNvPr id="2" name="TextBox 1">
            <a:extLst>
              <a:ext uri="{FF2B5EF4-FFF2-40B4-BE49-F238E27FC236}">
                <a16:creationId xmlns:a16="http://schemas.microsoft.com/office/drawing/2014/main" id="{30ECF85E-3354-FF66-E515-C788462CD4A7}"/>
              </a:ext>
            </a:extLst>
          </p:cNvPr>
          <p:cNvSpPr txBox="1"/>
          <p:nvPr/>
        </p:nvSpPr>
        <p:spPr>
          <a:xfrm>
            <a:off x="457200" y="2931355"/>
            <a:ext cx="11381362" cy="954107"/>
          </a:xfrm>
          <a:prstGeom prst="rect">
            <a:avLst/>
          </a:prstGeom>
          <a:noFill/>
        </p:spPr>
        <p:txBody>
          <a:bodyPr wrap="square" rtlCol="0">
            <a:spAutoFit/>
          </a:bodyPr>
          <a:lstStyle/>
          <a:p>
            <a:pPr algn="ctr"/>
            <a:r>
              <a:rPr lang="en-US" sz="2800" b="1" dirty="0">
                <a:solidFill>
                  <a:srgbClr val="1F3864"/>
                </a:solidFill>
                <a:latin typeface="Cambria" pitchFamily="34" charset="0"/>
                <a:ea typeface="Cambria" pitchFamily="34" charset="-122"/>
              </a:rPr>
              <a:t>INTRA-REGIONAL TRADE POTENTIALS AND REGIONAL VALUE CHAINS PERSPECTIVES IN THE WESTERN BALKANS REGION</a:t>
            </a:r>
          </a:p>
        </p:txBody>
      </p:sp>
      <p:sp>
        <p:nvSpPr>
          <p:cNvPr id="4" name="TextBox 3">
            <a:extLst>
              <a:ext uri="{FF2B5EF4-FFF2-40B4-BE49-F238E27FC236}">
                <a16:creationId xmlns:a16="http://schemas.microsoft.com/office/drawing/2014/main" id="{DA19387A-6484-527D-D1C2-9AD569CBD8D6}"/>
              </a:ext>
            </a:extLst>
          </p:cNvPr>
          <p:cNvSpPr txBox="1"/>
          <p:nvPr/>
        </p:nvSpPr>
        <p:spPr>
          <a:xfrm>
            <a:off x="3243944" y="4562114"/>
            <a:ext cx="5807872" cy="369332"/>
          </a:xfrm>
          <a:prstGeom prst="rect">
            <a:avLst/>
          </a:prstGeom>
          <a:noFill/>
        </p:spPr>
        <p:txBody>
          <a:bodyPr wrap="none" rtlCol="0">
            <a:spAutoFit/>
          </a:bodyPr>
          <a:lstStyle/>
          <a:p>
            <a:pPr algn="ctr"/>
            <a:r>
              <a:rPr lang="en-US" dirty="0">
                <a:solidFill>
                  <a:srgbClr val="1F3864"/>
                </a:solidFill>
                <a:latin typeface="Cambria" pitchFamily="34" charset="0"/>
                <a:ea typeface="Cambria" pitchFamily="34" charset="-122"/>
              </a:rPr>
              <a:t>International</a:t>
            </a:r>
            <a:r>
              <a:rPr lang="en-US" sz="1200" dirty="0"/>
              <a:t> </a:t>
            </a:r>
            <a:r>
              <a:rPr lang="en-US" dirty="0">
                <a:solidFill>
                  <a:srgbClr val="1F3864"/>
                </a:solidFill>
                <a:latin typeface="Cambria" pitchFamily="34" charset="0"/>
                <a:ea typeface="Cambria" pitchFamily="34" charset="-122"/>
              </a:rPr>
              <a:t>Institute for Business Analysis - IIBA Skopje</a:t>
            </a:r>
          </a:p>
        </p:txBody>
      </p:sp>
      <p:sp>
        <p:nvSpPr>
          <p:cNvPr id="5" name="TextBox 4">
            <a:extLst>
              <a:ext uri="{FF2B5EF4-FFF2-40B4-BE49-F238E27FC236}">
                <a16:creationId xmlns:a16="http://schemas.microsoft.com/office/drawing/2014/main" id="{51B13C22-EEB9-9F74-F3B0-48B4FD708696}"/>
              </a:ext>
            </a:extLst>
          </p:cNvPr>
          <p:cNvSpPr txBox="1"/>
          <p:nvPr/>
        </p:nvSpPr>
        <p:spPr>
          <a:xfrm>
            <a:off x="4991537" y="5459182"/>
            <a:ext cx="2312685" cy="923330"/>
          </a:xfrm>
          <a:prstGeom prst="rect">
            <a:avLst/>
          </a:prstGeom>
          <a:noFill/>
        </p:spPr>
        <p:txBody>
          <a:bodyPr wrap="none" rtlCol="0">
            <a:spAutoFit/>
          </a:bodyPr>
          <a:lstStyle/>
          <a:p>
            <a:pPr algn="ctr"/>
            <a:r>
              <a:rPr lang="en-US" dirty="0">
                <a:solidFill>
                  <a:srgbClr val="1F3864"/>
                </a:solidFill>
                <a:latin typeface="Cambria" pitchFamily="34" charset="0"/>
                <a:ea typeface="Cambria" pitchFamily="34" charset="-122"/>
              </a:rPr>
              <a:t>Darko Lazarov</a:t>
            </a:r>
          </a:p>
          <a:p>
            <a:pPr algn="ctr"/>
            <a:r>
              <a:rPr lang="en-US" dirty="0">
                <a:solidFill>
                  <a:srgbClr val="1F3864"/>
                </a:solidFill>
                <a:latin typeface="Cambria" pitchFamily="34" charset="0"/>
                <a:ea typeface="Cambria" pitchFamily="34" charset="-122"/>
              </a:rPr>
              <a:t>Aleksandar Konatar</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D22C9B8-040A-9F40-E9CD-EB967D9E789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FBA973A-C49A-0641-2FF4-9B8114C57ECA}"/>
              </a:ext>
            </a:extLst>
          </p:cNvPr>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STUDY OBJECTIVES</a:t>
            </a:r>
            <a:endParaRPr lang="en-US" sz="1400" dirty="0"/>
          </a:p>
        </p:txBody>
      </p:sp>
      <p:sp>
        <p:nvSpPr>
          <p:cNvPr id="3" name="Text 1">
            <a:extLst>
              <a:ext uri="{FF2B5EF4-FFF2-40B4-BE49-F238E27FC236}">
                <a16:creationId xmlns:a16="http://schemas.microsoft.com/office/drawing/2014/main" id="{15EAB279-0F67-4E53-CE81-94340EBB4B00}"/>
              </a:ext>
            </a:extLst>
          </p:cNvPr>
          <p:cNvSpPr txBox="1"/>
          <p:nvPr/>
        </p:nvSpPr>
        <p:spPr>
          <a:xfrm>
            <a:off x="566928" y="676656"/>
            <a:ext cx="11057839" cy="658368"/>
          </a:xfrm>
          <a:prstGeom prst="rect">
            <a:avLst/>
          </a:prstGeom>
          <a:noFill/>
          <a:ln/>
        </p:spPr>
        <p:txBody>
          <a:bodyPr wrap="square" lIns="0" tIns="0" rIns="0" bIns="0" rtlCol="0" anchor="t"/>
          <a:lstStyle/>
          <a:p>
            <a:pPr marL="0" indent="0">
              <a:buNone/>
            </a:pPr>
            <a:r>
              <a:rPr lang="en-US" sz="4000" b="1" dirty="0">
                <a:solidFill>
                  <a:srgbClr val="1F3864"/>
                </a:solidFill>
                <a:latin typeface="Cambria" pitchFamily="34" charset="0"/>
                <a:ea typeface="Cambria" pitchFamily="34" charset="-122"/>
                <a:cs typeface="Cambria" pitchFamily="34" charset="-120"/>
              </a:rPr>
              <a:t>Two key objectives</a:t>
            </a:r>
            <a:endParaRPr lang="en-US" sz="4000" dirty="0"/>
          </a:p>
        </p:txBody>
      </p:sp>
      <p:sp>
        <p:nvSpPr>
          <p:cNvPr id="4" name="Shape 2">
            <a:extLst>
              <a:ext uri="{FF2B5EF4-FFF2-40B4-BE49-F238E27FC236}">
                <a16:creationId xmlns:a16="http://schemas.microsoft.com/office/drawing/2014/main" id="{25C94F0C-B954-D9DC-E782-426F3E870B47}"/>
              </a:ext>
            </a:extLst>
          </p:cNvPr>
          <p:cNvSpPr/>
          <p:nvPr/>
        </p:nvSpPr>
        <p:spPr>
          <a:xfrm>
            <a:off x="566928" y="1920240"/>
            <a:ext cx="5364328" cy="3154680"/>
          </a:xfrm>
          <a:prstGeom prst="roundRect">
            <a:avLst>
              <a:gd name="adj" fmla="val 1739"/>
            </a:avLst>
          </a:prstGeom>
          <a:solidFill>
            <a:srgbClr val="DEEAF6"/>
          </a:solidFill>
          <a:ln w="12700">
            <a:solidFill>
              <a:srgbClr val="DEEAF6"/>
            </a:solidFill>
            <a:prstDash val="solid"/>
          </a:ln>
        </p:spPr>
        <p:txBody>
          <a:bodyPr/>
          <a:lstStyle/>
          <a:p>
            <a:endParaRPr lang="en-US"/>
          </a:p>
        </p:txBody>
      </p:sp>
      <p:sp>
        <p:nvSpPr>
          <p:cNvPr id="5" name="Text 3">
            <a:extLst>
              <a:ext uri="{FF2B5EF4-FFF2-40B4-BE49-F238E27FC236}">
                <a16:creationId xmlns:a16="http://schemas.microsoft.com/office/drawing/2014/main" id="{528A8F4A-9DF5-FCA4-72F6-6764809AE77D}"/>
              </a:ext>
            </a:extLst>
          </p:cNvPr>
          <p:cNvSpPr txBox="1"/>
          <p:nvPr/>
        </p:nvSpPr>
        <p:spPr>
          <a:xfrm>
            <a:off x="822960" y="2084832"/>
            <a:ext cx="4852264" cy="2825496"/>
          </a:xfrm>
          <a:prstGeom prst="rect">
            <a:avLst/>
          </a:prstGeom>
          <a:noFill/>
          <a:ln/>
        </p:spPr>
        <p:txBody>
          <a:bodyPr wrap="square" lIns="0" tIns="0" rIns="0" bIns="0" rtlCol="0" anchor="t"/>
          <a:lstStyle/>
          <a:p>
            <a:pPr marL="0" indent="0">
              <a:lnSpc>
                <a:spcPct val="135000"/>
              </a:lnSpc>
              <a:buNone/>
            </a:pPr>
            <a:r>
              <a:rPr lang="en-US" sz="2000" b="1" dirty="0">
                <a:solidFill>
                  <a:srgbClr val="C55A11"/>
                </a:solidFill>
                <a:latin typeface="Calibri" pitchFamily="34" charset="0"/>
                <a:ea typeface="Calibri" pitchFamily="34" charset="-122"/>
                <a:cs typeface="Calibri" pitchFamily="34" charset="-120"/>
              </a:rPr>
              <a:t>01   Trade Potential</a:t>
            </a:r>
            <a:endParaRPr lang="en-US" sz="2000" dirty="0"/>
          </a:p>
          <a:p>
            <a:pPr marL="0" indent="0">
              <a:lnSpc>
                <a:spcPct val="135000"/>
              </a:lnSpc>
              <a:buNone/>
            </a:pPr>
            <a:r>
              <a:rPr lang="en-US" dirty="0">
                <a:solidFill>
                  <a:srgbClr val="1A1A1A"/>
                </a:solidFill>
                <a:latin typeface="Calibri" pitchFamily="34" charset="0"/>
                <a:ea typeface="Calibri" pitchFamily="34" charset="-122"/>
                <a:cs typeface="Calibri" pitchFamily="34" charset="-120"/>
              </a:rPr>
              <a:t>Intra-regional trade </a:t>
            </a:r>
            <a:r>
              <a:rPr lang="en-US" sz="2000" dirty="0">
                <a:solidFill>
                  <a:srgbClr val="1A1A1A"/>
                </a:solidFill>
                <a:latin typeface="Calibri" pitchFamily="34" charset="0"/>
                <a:ea typeface="Calibri" pitchFamily="34" charset="-122"/>
                <a:cs typeface="Calibri" pitchFamily="34" charset="-120"/>
              </a:rPr>
              <a:t>potential</a:t>
            </a:r>
            <a:r>
              <a:rPr lang="en-US" dirty="0">
                <a:solidFill>
                  <a:srgbClr val="1A1A1A"/>
                </a:solidFill>
                <a:latin typeface="Calibri" pitchFamily="34" charset="0"/>
                <a:ea typeface="Calibri" pitchFamily="34" charset="-122"/>
                <a:cs typeface="Calibri" pitchFamily="34" charset="-120"/>
              </a:rPr>
              <a:t> among Western Balkan economies</a:t>
            </a:r>
            <a:endParaRPr lang="en-US" sz="2000" dirty="0"/>
          </a:p>
          <a:p>
            <a:pPr marL="0" indent="0">
              <a:lnSpc>
                <a:spcPct val="135000"/>
              </a:lnSpc>
              <a:buNone/>
            </a:pPr>
            <a:r>
              <a:rPr lang="en-US" dirty="0">
                <a:solidFill>
                  <a:srgbClr val="1A1A1A"/>
                </a:solidFill>
                <a:latin typeface="Calibri" pitchFamily="34" charset="0"/>
                <a:ea typeface="Calibri" pitchFamily="34" charset="-122"/>
                <a:cs typeface="Calibri" pitchFamily="34" charset="-120"/>
              </a:rPr>
              <a:t>Trade potential of each WB economy with the EU and global markets</a:t>
            </a:r>
            <a:endParaRPr lang="en-US" sz="2000" dirty="0"/>
          </a:p>
          <a:p>
            <a:pPr marL="0" indent="0">
              <a:lnSpc>
                <a:spcPct val="135000"/>
              </a:lnSpc>
              <a:buNone/>
            </a:pPr>
            <a:r>
              <a:rPr lang="en-US" dirty="0">
                <a:solidFill>
                  <a:srgbClr val="1A1A1A"/>
                </a:solidFill>
                <a:latin typeface="Calibri" pitchFamily="34" charset="0"/>
                <a:ea typeface="Calibri" pitchFamily="34" charset="-122"/>
                <a:cs typeface="Calibri" pitchFamily="34" charset="-120"/>
              </a:rPr>
              <a:t>Identification of opportunities for expanded trade and market access</a:t>
            </a:r>
            <a:endParaRPr lang="en-US" sz="2000" dirty="0"/>
          </a:p>
        </p:txBody>
      </p:sp>
      <p:sp>
        <p:nvSpPr>
          <p:cNvPr id="6" name="Shape 4">
            <a:extLst>
              <a:ext uri="{FF2B5EF4-FFF2-40B4-BE49-F238E27FC236}">
                <a16:creationId xmlns:a16="http://schemas.microsoft.com/office/drawing/2014/main" id="{B7D0C0A7-7F1E-2268-5A61-519ADCD9F551}"/>
              </a:ext>
            </a:extLst>
          </p:cNvPr>
          <p:cNvSpPr/>
          <p:nvPr/>
        </p:nvSpPr>
        <p:spPr>
          <a:xfrm>
            <a:off x="6260440" y="1920240"/>
            <a:ext cx="5364328" cy="3154680"/>
          </a:xfrm>
          <a:prstGeom prst="roundRect">
            <a:avLst>
              <a:gd name="adj" fmla="val 1739"/>
            </a:avLst>
          </a:prstGeom>
          <a:solidFill>
            <a:srgbClr val="DEEAF6"/>
          </a:solidFill>
          <a:ln w="12700">
            <a:solidFill>
              <a:srgbClr val="DEEAF6"/>
            </a:solidFill>
            <a:prstDash val="solid"/>
          </a:ln>
        </p:spPr>
        <p:txBody>
          <a:bodyPr/>
          <a:lstStyle/>
          <a:p>
            <a:endParaRPr lang="en-US"/>
          </a:p>
        </p:txBody>
      </p:sp>
      <p:sp>
        <p:nvSpPr>
          <p:cNvPr id="7" name="Text 5">
            <a:extLst>
              <a:ext uri="{FF2B5EF4-FFF2-40B4-BE49-F238E27FC236}">
                <a16:creationId xmlns:a16="http://schemas.microsoft.com/office/drawing/2014/main" id="{C4DC8074-4987-9C3D-3561-982382C472EF}"/>
              </a:ext>
            </a:extLst>
          </p:cNvPr>
          <p:cNvSpPr txBox="1"/>
          <p:nvPr/>
        </p:nvSpPr>
        <p:spPr>
          <a:xfrm>
            <a:off x="6516472" y="2084832"/>
            <a:ext cx="4852264" cy="2825496"/>
          </a:xfrm>
          <a:prstGeom prst="rect">
            <a:avLst/>
          </a:prstGeom>
          <a:noFill/>
          <a:ln/>
        </p:spPr>
        <p:txBody>
          <a:bodyPr wrap="square" lIns="0" tIns="0" rIns="0" bIns="0" rtlCol="0" anchor="t"/>
          <a:lstStyle/>
          <a:p>
            <a:pPr marL="0" indent="0">
              <a:lnSpc>
                <a:spcPct val="135000"/>
              </a:lnSpc>
              <a:buNone/>
            </a:pPr>
            <a:r>
              <a:rPr lang="en-US" sz="2000" b="1" dirty="0">
                <a:solidFill>
                  <a:srgbClr val="1F3864"/>
                </a:solidFill>
                <a:latin typeface="Calibri" pitchFamily="34" charset="0"/>
                <a:ea typeface="Calibri" pitchFamily="34" charset="-122"/>
                <a:cs typeface="Calibri" pitchFamily="34" charset="-120"/>
              </a:rPr>
              <a:t>02   Regional Value Chains</a:t>
            </a:r>
            <a:endParaRPr lang="en-US" sz="2000" dirty="0"/>
          </a:p>
          <a:p>
            <a:pPr marL="0" indent="0">
              <a:lnSpc>
                <a:spcPct val="135000"/>
              </a:lnSpc>
              <a:buNone/>
            </a:pPr>
            <a:r>
              <a:rPr lang="en-US" dirty="0">
                <a:solidFill>
                  <a:srgbClr val="1A1A1A"/>
                </a:solidFill>
                <a:latin typeface="Calibri" pitchFamily="34" charset="0"/>
                <a:ea typeface="Calibri" pitchFamily="34" charset="-122"/>
                <a:cs typeface="Calibri" pitchFamily="34" charset="-120"/>
              </a:rPr>
              <a:t>Opportunities for development of regional value chains</a:t>
            </a:r>
            <a:endParaRPr lang="en-US" sz="2000" dirty="0"/>
          </a:p>
          <a:p>
            <a:pPr marL="0" indent="0">
              <a:lnSpc>
                <a:spcPct val="135000"/>
              </a:lnSpc>
              <a:buNone/>
            </a:pPr>
            <a:r>
              <a:rPr lang="en-US" dirty="0">
                <a:solidFill>
                  <a:srgbClr val="1A1A1A"/>
                </a:solidFill>
                <a:latin typeface="Calibri" pitchFamily="34" charset="0"/>
                <a:ea typeface="Calibri" pitchFamily="34" charset="-122"/>
                <a:cs typeface="Calibri" pitchFamily="34" charset="-120"/>
              </a:rPr>
              <a:t>Identification of sectors with potential for stronger regional production linkages</a:t>
            </a:r>
            <a:endParaRPr lang="en-US" sz="2000" dirty="0"/>
          </a:p>
          <a:p>
            <a:pPr marL="0" indent="0">
              <a:lnSpc>
                <a:spcPct val="135000"/>
              </a:lnSpc>
              <a:buNone/>
            </a:pPr>
            <a:r>
              <a:rPr lang="en-US" dirty="0">
                <a:solidFill>
                  <a:srgbClr val="1A1A1A"/>
                </a:solidFill>
                <a:latin typeface="Calibri" pitchFamily="34" charset="0"/>
                <a:ea typeface="Calibri" pitchFamily="34" charset="-122"/>
                <a:cs typeface="Calibri" pitchFamily="34" charset="-120"/>
              </a:rPr>
              <a:t>Opportunities for deeper integration into EU and global value chains</a:t>
            </a:r>
            <a:endParaRPr lang="en-US" sz="2000" dirty="0"/>
          </a:p>
        </p:txBody>
      </p:sp>
      <p:sp>
        <p:nvSpPr>
          <p:cNvPr id="9" name="Text 6">
            <a:extLst>
              <a:ext uri="{FF2B5EF4-FFF2-40B4-BE49-F238E27FC236}">
                <a16:creationId xmlns:a16="http://schemas.microsoft.com/office/drawing/2014/main" id="{B042A91D-6FED-44A8-5977-903939E89033}"/>
              </a:ext>
            </a:extLst>
          </p:cNvPr>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1</a:t>
            </a:r>
            <a:endParaRPr lang="en-US" sz="1000" dirty="0"/>
          </a:p>
        </p:txBody>
      </p:sp>
    </p:spTree>
    <p:extLst>
      <p:ext uri="{BB962C8B-B14F-4D97-AF65-F5344CB8AC3E}">
        <p14:creationId xmlns:p14="http://schemas.microsoft.com/office/powerpoint/2010/main" val="2542576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STRATEGIC ALIGNMENT</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en-US" sz="4000" b="1" dirty="0">
                <a:solidFill>
                  <a:srgbClr val="1F3864"/>
                </a:solidFill>
                <a:latin typeface="Cambria" pitchFamily="34" charset="0"/>
                <a:ea typeface="Cambria" pitchFamily="34" charset="-122"/>
                <a:cs typeface="Cambria" pitchFamily="34" charset="-120"/>
              </a:rPr>
              <a:t>Aligned with the Western Balkans’ regional priorities</a:t>
            </a:r>
            <a:endParaRPr lang="en-US" sz="4000" dirty="0"/>
          </a:p>
        </p:txBody>
      </p:sp>
      <p:sp>
        <p:nvSpPr>
          <p:cNvPr id="4" name="Shape 2"/>
          <p:cNvSpPr/>
          <p:nvPr/>
        </p:nvSpPr>
        <p:spPr>
          <a:xfrm>
            <a:off x="566928" y="1975104"/>
            <a:ext cx="3466490" cy="3364992"/>
          </a:xfrm>
          <a:prstGeom prst="roundRect">
            <a:avLst>
              <a:gd name="adj" fmla="val 1630"/>
            </a:avLst>
          </a:prstGeom>
          <a:solidFill>
            <a:srgbClr val="DEEAF6"/>
          </a:solidFill>
          <a:ln w="12700">
            <a:solidFill>
              <a:srgbClr val="DEEAF6"/>
            </a:solidFill>
            <a:prstDash val="solid"/>
          </a:ln>
        </p:spPr>
        <p:txBody>
          <a:bodyPr/>
          <a:lstStyle/>
          <a:p>
            <a:endParaRPr lang="en-US"/>
          </a:p>
        </p:txBody>
      </p:sp>
      <p:sp>
        <p:nvSpPr>
          <p:cNvPr id="5" name="Text 3"/>
          <p:cNvSpPr txBox="1"/>
          <p:nvPr/>
        </p:nvSpPr>
        <p:spPr>
          <a:xfrm>
            <a:off x="822843" y="2165572"/>
            <a:ext cx="2954426" cy="3035808"/>
          </a:xfrm>
          <a:prstGeom prst="rect">
            <a:avLst/>
          </a:prstGeom>
          <a:noFill/>
          <a:ln/>
        </p:spPr>
        <p:txBody>
          <a:bodyPr wrap="square" lIns="0" tIns="0" rIns="0" bIns="0" rtlCol="0" anchor="t"/>
          <a:lstStyle/>
          <a:p>
            <a:pPr marL="0" indent="0">
              <a:lnSpc>
                <a:spcPct val="130000"/>
              </a:lnSpc>
              <a:buNone/>
            </a:pPr>
            <a:r>
              <a:rPr lang="en-US" sz="2000" b="1" dirty="0">
                <a:solidFill>
                  <a:srgbClr val="C55A11"/>
                </a:solidFill>
                <a:latin typeface="Calibri" pitchFamily="34" charset="0"/>
                <a:ea typeface="Calibri" pitchFamily="34" charset="-122"/>
                <a:cs typeface="Calibri" pitchFamily="34" charset="-120"/>
              </a:rPr>
              <a:t>Strengthening Export Competitiveness</a:t>
            </a:r>
            <a:endParaRPr lang="en-US" sz="2000" dirty="0"/>
          </a:p>
          <a:p>
            <a:pPr marL="0" indent="0">
              <a:lnSpc>
                <a:spcPct val="130000"/>
              </a:lnSpc>
              <a:buNone/>
            </a:pPr>
            <a:r>
              <a:rPr lang="en-US" dirty="0">
                <a:solidFill>
                  <a:srgbClr val="1A1A1A"/>
                </a:solidFill>
                <a:latin typeface="Calibri" pitchFamily="34" charset="0"/>
                <a:ea typeface="Calibri" pitchFamily="34" charset="-122"/>
                <a:cs typeface="Calibri" pitchFamily="34" charset="-120"/>
              </a:rPr>
              <a:t>Economic, trade and business cooperation among the economies of the region</a:t>
            </a:r>
            <a:endParaRPr lang="en-US" sz="2000" dirty="0"/>
          </a:p>
        </p:txBody>
      </p:sp>
      <p:sp>
        <p:nvSpPr>
          <p:cNvPr id="6" name="Shape 4"/>
          <p:cNvSpPr/>
          <p:nvPr/>
        </p:nvSpPr>
        <p:spPr>
          <a:xfrm>
            <a:off x="4362602" y="1975104"/>
            <a:ext cx="3466490" cy="3364992"/>
          </a:xfrm>
          <a:prstGeom prst="roundRect">
            <a:avLst>
              <a:gd name="adj" fmla="val 1630"/>
            </a:avLst>
          </a:prstGeom>
          <a:solidFill>
            <a:srgbClr val="DEEAF6"/>
          </a:solidFill>
          <a:ln w="12700">
            <a:solidFill>
              <a:srgbClr val="DEEAF6"/>
            </a:solidFill>
            <a:prstDash val="solid"/>
          </a:ln>
        </p:spPr>
        <p:txBody>
          <a:bodyPr/>
          <a:lstStyle/>
          <a:p>
            <a:endParaRPr lang="en-US"/>
          </a:p>
        </p:txBody>
      </p:sp>
      <p:sp>
        <p:nvSpPr>
          <p:cNvPr id="7" name="Text 5"/>
          <p:cNvSpPr txBox="1"/>
          <p:nvPr/>
        </p:nvSpPr>
        <p:spPr>
          <a:xfrm>
            <a:off x="4618517" y="2165572"/>
            <a:ext cx="2954426" cy="3035808"/>
          </a:xfrm>
          <a:prstGeom prst="rect">
            <a:avLst/>
          </a:prstGeom>
          <a:noFill/>
          <a:ln/>
        </p:spPr>
        <p:txBody>
          <a:bodyPr wrap="square" lIns="0" tIns="0" rIns="0" bIns="0" rtlCol="0" anchor="t"/>
          <a:lstStyle/>
          <a:p>
            <a:pPr marL="0" indent="0">
              <a:lnSpc>
                <a:spcPct val="130000"/>
              </a:lnSpc>
              <a:buNone/>
            </a:pPr>
            <a:r>
              <a:rPr lang="en-US" sz="2000" b="1" dirty="0">
                <a:solidFill>
                  <a:srgbClr val="1F3864"/>
                </a:solidFill>
                <a:latin typeface="Calibri" pitchFamily="34" charset="0"/>
                <a:ea typeface="Calibri" pitchFamily="34" charset="-122"/>
                <a:cs typeface="Calibri" pitchFamily="34" charset="-120"/>
              </a:rPr>
              <a:t>Supporting EU Integration</a:t>
            </a:r>
            <a:endParaRPr lang="en-US" sz="2000" dirty="0"/>
          </a:p>
          <a:p>
            <a:pPr marL="0" indent="0">
              <a:lnSpc>
                <a:spcPct val="130000"/>
              </a:lnSpc>
              <a:buNone/>
            </a:pPr>
            <a:r>
              <a:rPr lang="en-US" dirty="0">
                <a:solidFill>
                  <a:srgbClr val="1A1A1A"/>
                </a:solidFill>
                <a:latin typeface="Calibri" pitchFamily="34" charset="0"/>
                <a:ea typeface="Calibri" pitchFamily="34" charset="-122"/>
                <a:cs typeface="Calibri" pitchFamily="34" charset="-120"/>
              </a:rPr>
              <a:t>Better positioning of Western Balkan economies within EU value chains</a:t>
            </a:r>
            <a:endParaRPr lang="en-US" sz="2000" dirty="0"/>
          </a:p>
        </p:txBody>
      </p:sp>
      <p:sp>
        <p:nvSpPr>
          <p:cNvPr id="8" name="Shape 6"/>
          <p:cNvSpPr/>
          <p:nvPr/>
        </p:nvSpPr>
        <p:spPr>
          <a:xfrm>
            <a:off x="8158277" y="1975104"/>
            <a:ext cx="3466490" cy="3364992"/>
          </a:xfrm>
          <a:prstGeom prst="roundRect">
            <a:avLst>
              <a:gd name="adj" fmla="val 1630"/>
            </a:avLst>
          </a:prstGeom>
          <a:solidFill>
            <a:srgbClr val="DEEAF6"/>
          </a:solidFill>
          <a:ln w="12700">
            <a:solidFill>
              <a:srgbClr val="DEEAF6"/>
            </a:solidFill>
            <a:prstDash val="solid"/>
          </a:ln>
        </p:spPr>
        <p:txBody>
          <a:bodyPr/>
          <a:lstStyle/>
          <a:p>
            <a:endParaRPr lang="en-US"/>
          </a:p>
        </p:txBody>
      </p:sp>
      <p:sp>
        <p:nvSpPr>
          <p:cNvPr id="9" name="Text 7"/>
          <p:cNvSpPr txBox="1"/>
          <p:nvPr/>
        </p:nvSpPr>
        <p:spPr>
          <a:xfrm>
            <a:off x="8414192" y="2165572"/>
            <a:ext cx="2954426" cy="3035808"/>
          </a:xfrm>
          <a:prstGeom prst="rect">
            <a:avLst/>
          </a:prstGeom>
          <a:noFill/>
          <a:ln/>
        </p:spPr>
        <p:txBody>
          <a:bodyPr wrap="square" lIns="0" tIns="0" rIns="0" bIns="0" rtlCol="0" anchor="t"/>
          <a:lstStyle/>
          <a:p>
            <a:pPr marL="0" indent="0">
              <a:lnSpc>
                <a:spcPct val="130000"/>
              </a:lnSpc>
              <a:buNone/>
            </a:pPr>
            <a:r>
              <a:rPr lang="en-US" sz="2000" b="1" dirty="0">
                <a:solidFill>
                  <a:srgbClr val="1F3864"/>
                </a:solidFill>
                <a:latin typeface="Calibri" pitchFamily="34" charset="0"/>
                <a:ea typeface="Calibri" pitchFamily="34" charset="-122"/>
                <a:cs typeface="Calibri" pitchFamily="34" charset="-120"/>
              </a:rPr>
              <a:t>Promoting Regional Economic Development</a:t>
            </a:r>
            <a:endParaRPr lang="en-US" sz="2000" dirty="0"/>
          </a:p>
          <a:p>
            <a:pPr marL="0" indent="0">
              <a:lnSpc>
                <a:spcPct val="130000"/>
              </a:lnSpc>
              <a:buNone/>
            </a:pPr>
            <a:r>
              <a:rPr lang="en-US" dirty="0">
                <a:solidFill>
                  <a:srgbClr val="1A1A1A"/>
                </a:solidFill>
                <a:latin typeface="Calibri" pitchFamily="34" charset="0"/>
                <a:ea typeface="Calibri" pitchFamily="34" charset="-122"/>
                <a:cs typeface="Calibri" pitchFamily="34" charset="-120"/>
              </a:rPr>
              <a:t>Development of a functional Common Regional Market</a:t>
            </a:r>
            <a:endParaRPr lang="en-US" sz="2000" dirty="0"/>
          </a:p>
        </p:txBody>
      </p:sp>
      <p:sp>
        <p:nvSpPr>
          <p:cNvPr id="10" name="Shape 8"/>
          <p:cNvSpPr/>
          <p:nvPr/>
        </p:nvSpPr>
        <p:spPr>
          <a:xfrm>
            <a:off x="566928" y="5605272"/>
            <a:ext cx="11057839" cy="566928"/>
          </a:xfrm>
          <a:prstGeom prst="roundRect">
            <a:avLst>
              <a:gd name="adj" fmla="val 9677"/>
            </a:avLst>
          </a:prstGeom>
          <a:solidFill>
            <a:srgbClr val="1F3864"/>
          </a:solidFill>
          <a:ln w="12700">
            <a:solidFill>
              <a:srgbClr val="1F3864"/>
            </a:solidFill>
            <a:prstDash val="solid"/>
          </a:ln>
        </p:spPr>
        <p:txBody>
          <a:bodyPr/>
          <a:lstStyle/>
          <a:p>
            <a:endParaRPr lang="en-US"/>
          </a:p>
        </p:txBody>
      </p:sp>
      <p:sp>
        <p:nvSpPr>
          <p:cNvPr id="11" name="Text 9"/>
          <p:cNvSpPr txBox="1"/>
          <p:nvPr/>
        </p:nvSpPr>
        <p:spPr>
          <a:xfrm>
            <a:off x="822960" y="5696712"/>
            <a:ext cx="10545775"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Trade potential  →  Regional value chains  →  Regional integration  →  Export competitiveness</a:t>
            </a:r>
            <a:endParaRPr lang="en-US" sz="1600" dirty="0"/>
          </a:p>
        </p:txBody>
      </p:sp>
      <p:sp>
        <p:nvSpPr>
          <p:cNvPr id="13" name="Text 10"/>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METHODOLOGICAL APPROACH</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en-US" sz="4000" b="1" dirty="0">
                <a:solidFill>
                  <a:srgbClr val="1F3864"/>
                </a:solidFill>
                <a:latin typeface="Cambria" pitchFamily="34" charset="0"/>
                <a:ea typeface="Cambria" pitchFamily="34" charset="-122"/>
                <a:cs typeface="Cambria" pitchFamily="34" charset="-120"/>
              </a:rPr>
              <a:t>Internationally grounded. Regionally tailored. Data-driven.</a:t>
            </a:r>
            <a:endParaRPr lang="en-US" sz="4000" dirty="0"/>
          </a:p>
        </p:txBody>
      </p:sp>
      <p:sp>
        <p:nvSpPr>
          <p:cNvPr id="4" name="Shape 2"/>
          <p:cNvSpPr/>
          <p:nvPr/>
        </p:nvSpPr>
        <p:spPr>
          <a:xfrm>
            <a:off x="566928" y="1975104"/>
            <a:ext cx="2558720" cy="3429000"/>
          </a:xfrm>
          <a:prstGeom prst="roundRect">
            <a:avLst>
              <a:gd name="adj" fmla="val 2144"/>
            </a:avLst>
          </a:prstGeom>
          <a:solidFill>
            <a:srgbClr val="DEEAF6"/>
          </a:solidFill>
          <a:ln w="12700">
            <a:solidFill>
              <a:srgbClr val="DEEAF6"/>
            </a:solidFill>
            <a:prstDash val="solid"/>
          </a:ln>
        </p:spPr>
        <p:txBody>
          <a:bodyPr/>
          <a:lstStyle/>
          <a:p>
            <a:endParaRPr lang="en-US"/>
          </a:p>
        </p:txBody>
      </p:sp>
      <p:sp>
        <p:nvSpPr>
          <p:cNvPr id="5" name="Text 3"/>
          <p:cNvSpPr txBox="1"/>
          <p:nvPr/>
        </p:nvSpPr>
        <p:spPr>
          <a:xfrm>
            <a:off x="796758" y="2140474"/>
            <a:ext cx="2046656" cy="3099816"/>
          </a:xfrm>
          <a:prstGeom prst="rect">
            <a:avLst/>
          </a:prstGeom>
          <a:noFill/>
          <a:ln/>
        </p:spPr>
        <p:txBody>
          <a:bodyPr wrap="square" lIns="0" tIns="0" rIns="0" bIns="0" rtlCol="0" anchor="t"/>
          <a:lstStyle/>
          <a:p>
            <a:pPr marL="0" indent="0">
              <a:lnSpc>
                <a:spcPct val="112000"/>
              </a:lnSpc>
              <a:buNone/>
            </a:pPr>
            <a:r>
              <a:rPr lang="en-US" b="1" dirty="0">
                <a:solidFill>
                  <a:srgbClr val="1F3864"/>
                </a:solidFill>
                <a:latin typeface="Calibri" pitchFamily="34" charset="0"/>
                <a:ea typeface="Calibri" pitchFamily="34" charset="-122"/>
                <a:cs typeface="Calibri" pitchFamily="34" charset="-120"/>
              </a:rPr>
              <a:t>Scientific foundation</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International Trade Centre (ITC), Geneva</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Harvard University – Center for International Development (CID)</a:t>
            </a:r>
            <a:endParaRPr lang="en-US" dirty="0"/>
          </a:p>
        </p:txBody>
      </p:sp>
      <p:sp>
        <p:nvSpPr>
          <p:cNvPr id="6" name="Shape 4"/>
          <p:cNvSpPr/>
          <p:nvPr/>
        </p:nvSpPr>
        <p:spPr>
          <a:xfrm>
            <a:off x="3399968" y="1975104"/>
            <a:ext cx="2558720" cy="3429000"/>
          </a:xfrm>
          <a:prstGeom prst="roundRect">
            <a:avLst>
              <a:gd name="adj" fmla="val 2144"/>
            </a:avLst>
          </a:prstGeom>
          <a:solidFill>
            <a:srgbClr val="DEEAF6"/>
          </a:solidFill>
          <a:ln w="12700">
            <a:solidFill>
              <a:srgbClr val="DEEAF6"/>
            </a:solidFill>
            <a:prstDash val="solid"/>
          </a:ln>
        </p:spPr>
        <p:txBody>
          <a:bodyPr/>
          <a:lstStyle/>
          <a:p>
            <a:endParaRPr lang="en-US"/>
          </a:p>
        </p:txBody>
      </p:sp>
      <p:sp>
        <p:nvSpPr>
          <p:cNvPr id="7" name="Text 5"/>
          <p:cNvSpPr txBox="1"/>
          <p:nvPr/>
        </p:nvSpPr>
        <p:spPr>
          <a:xfrm>
            <a:off x="3629798" y="2140474"/>
            <a:ext cx="2046656" cy="3099816"/>
          </a:xfrm>
          <a:prstGeom prst="rect">
            <a:avLst/>
          </a:prstGeom>
          <a:noFill/>
          <a:ln/>
        </p:spPr>
        <p:txBody>
          <a:bodyPr wrap="square" lIns="0" tIns="0" rIns="0" bIns="0" rtlCol="0" anchor="t"/>
          <a:lstStyle/>
          <a:p>
            <a:pPr marL="0" indent="0">
              <a:lnSpc>
                <a:spcPct val="112000"/>
              </a:lnSpc>
              <a:buNone/>
            </a:pPr>
            <a:r>
              <a:rPr lang="en-US" b="1" dirty="0">
                <a:solidFill>
                  <a:srgbClr val="C55A11"/>
                </a:solidFill>
                <a:latin typeface="Calibri" pitchFamily="34" charset="0"/>
                <a:ea typeface="Calibri" pitchFamily="34" charset="-122"/>
                <a:cs typeface="Calibri" pitchFamily="34" charset="-120"/>
              </a:rPr>
              <a:t>Our methodological contribution</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Development of own analytical models</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Development of dedicated software for estimation</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Adaptation to the specific characteristics of Western Balkan economies</a:t>
            </a:r>
            <a:endParaRPr lang="en-US" dirty="0"/>
          </a:p>
        </p:txBody>
      </p:sp>
      <p:sp>
        <p:nvSpPr>
          <p:cNvPr id="8" name="Shape 6"/>
          <p:cNvSpPr/>
          <p:nvPr/>
        </p:nvSpPr>
        <p:spPr>
          <a:xfrm>
            <a:off x="6233008" y="1975104"/>
            <a:ext cx="2558720" cy="3429000"/>
          </a:xfrm>
          <a:prstGeom prst="roundRect">
            <a:avLst>
              <a:gd name="adj" fmla="val 2144"/>
            </a:avLst>
          </a:prstGeom>
          <a:solidFill>
            <a:srgbClr val="DEEAF6"/>
          </a:solidFill>
          <a:ln w="12700">
            <a:solidFill>
              <a:srgbClr val="DEEAF6"/>
            </a:solidFill>
            <a:prstDash val="solid"/>
          </a:ln>
        </p:spPr>
        <p:txBody>
          <a:bodyPr/>
          <a:lstStyle/>
          <a:p>
            <a:endParaRPr lang="en-US"/>
          </a:p>
        </p:txBody>
      </p:sp>
      <p:sp>
        <p:nvSpPr>
          <p:cNvPr id="9" name="Text 7"/>
          <p:cNvSpPr txBox="1"/>
          <p:nvPr/>
        </p:nvSpPr>
        <p:spPr>
          <a:xfrm>
            <a:off x="6462838" y="2140474"/>
            <a:ext cx="2046656" cy="3099816"/>
          </a:xfrm>
          <a:prstGeom prst="rect">
            <a:avLst/>
          </a:prstGeom>
          <a:noFill/>
          <a:ln/>
        </p:spPr>
        <p:txBody>
          <a:bodyPr wrap="square" lIns="0" tIns="0" rIns="0" bIns="0" rtlCol="0" anchor="t"/>
          <a:lstStyle/>
          <a:p>
            <a:pPr marL="0" indent="0">
              <a:lnSpc>
                <a:spcPct val="112000"/>
              </a:lnSpc>
              <a:buNone/>
            </a:pPr>
            <a:r>
              <a:rPr lang="en-US" b="1" dirty="0">
                <a:solidFill>
                  <a:srgbClr val="1F3864"/>
                </a:solidFill>
                <a:latin typeface="Calibri" pitchFamily="34" charset="0"/>
                <a:ea typeface="Calibri" pitchFamily="34" charset="-122"/>
                <a:cs typeface="Calibri" pitchFamily="34" charset="-120"/>
              </a:rPr>
              <a:t>Data foundation</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UN Comtrade</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Eurostat</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National statistical offices</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World Bank</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Other official and international sources</a:t>
            </a:r>
            <a:endParaRPr lang="en-US" dirty="0"/>
          </a:p>
        </p:txBody>
      </p:sp>
      <p:sp>
        <p:nvSpPr>
          <p:cNvPr id="10" name="Shape 8"/>
          <p:cNvSpPr/>
          <p:nvPr/>
        </p:nvSpPr>
        <p:spPr>
          <a:xfrm>
            <a:off x="9066047" y="1975104"/>
            <a:ext cx="2558720" cy="3429000"/>
          </a:xfrm>
          <a:prstGeom prst="roundRect">
            <a:avLst>
              <a:gd name="adj" fmla="val 2144"/>
            </a:avLst>
          </a:prstGeom>
          <a:solidFill>
            <a:srgbClr val="DEEAF6"/>
          </a:solidFill>
          <a:ln w="12700">
            <a:solidFill>
              <a:srgbClr val="DEEAF6"/>
            </a:solidFill>
            <a:prstDash val="solid"/>
          </a:ln>
        </p:spPr>
        <p:txBody>
          <a:bodyPr/>
          <a:lstStyle/>
          <a:p>
            <a:endParaRPr lang="en-US"/>
          </a:p>
        </p:txBody>
      </p:sp>
      <p:sp>
        <p:nvSpPr>
          <p:cNvPr id="11" name="Text 9"/>
          <p:cNvSpPr txBox="1"/>
          <p:nvPr/>
        </p:nvSpPr>
        <p:spPr>
          <a:xfrm>
            <a:off x="9295877" y="2140474"/>
            <a:ext cx="2046656" cy="3099816"/>
          </a:xfrm>
          <a:prstGeom prst="rect">
            <a:avLst/>
          </a:prstGeom>
          <a:noFill/>
          <a:ln/>
        </p:spPr>
        <p:txBody>
          <a:bodyPr wrap="square" lIns="0" tIns="0" rIns="0" bIns="0" rtlCol="0" anchor="t"/>
          <a:lstStyle/>
          <a:p>
            <a:pPr marL="0" indent="0">
              <a:lnSpc>
                <a:spcPct val="112000"/>
              </a:lnSpc>
              <a:buNone/>
            </a:pPr>
            <a:r>
              <a:rPr lang="en-US" b="1" dirty="0">
                <a:solidFill>
                  <a:srgbClr val="1F3864"/>
                </a:solidFill>
                <a:latin typeface="Calibri" pitchFamily="34" charset="0"/>
                <a:ea typeface="Calibri" pitchFamily="34" charset="-122"/>
                <a:cs typeface="Calibri" pitchFamily="34" charset="-120"/>
              </a:rPr>
              <a:t>Coverage</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5,000+ products at 6-digit HS level</a:t>
            </a:r>
            <a:endParaRPr lang="en-US" dirty="0"/>
          </a:p>
          <a:p>
            <a:pPr marL="0" indent="0">
              <a:lnSpc>
                <a:spcPct val="112000"/>
              </a:lnSpc>
              <a:buNone/>
            </a:pPr>
            <a:r>
              <a:rPr lang="en-US" sz="1600" dirty="0">
                <a:solidFill>
                  <a:srgbClr val="1A1A1A"/>
                </a:solidFill>
                <a:latin typeface="Calibri" pitchFamily="34" charset="0"/>
                <a:ea typeface="Calibri" pitchFamily="34" charset="-122"/>
                <a:cs typeface="Calibri" pitchFamily="34" charset="-120"/>
              </a:rPr>
              <a:t>150+ countries</a:t>
            </a:r>
            <a:endParaRPr lang="en-US" dirty="0"/>
          </a:p>
        </p:txBody>
      </p:sp>
      <p:sp>
        <p:nvSpPr>
          <p:cNvPr id="12" name="Shape 10"/>
          <p:cNvSpPr/>
          <p:nvPr/>
        </p:nvSpPr>
        <p:spPr>
          <a:xfrm>
            <a:off x="566928" y="5568696"/>
            <a:ext cx="11057839" cy="566928"/>
          </a:xfrm>
          <a:prstGeom prst="roundRect">
            <a:avLst>
              <a:gd name="adj" fmla="val 9677"/>
            </a:avLst>
          </a:prstGeom>
          <a:solidFill>
            <a:srgbClr val="1F3864"/>
          </a:solidFill>
          <a:ln w="12700">
            <a:solidFill>
              <a:srgbClr val="1F3864"/>
            </a:solidFill>
            <a:prstDash val="solid"/>
          </a:ln>
        </p:spPr>
        <p:txBody>
          <a:bodyPr/>
          <a:lstStyle/>
          <a:p>
            <a:endParaRPr lang="en-US"/>
          </a:p>
        </p:txBody>
      </p:sp>
      <p:sp>
        <p:nvSpPr>
          <p:cNvPr id="13" name="Text 11"/>
          <p:cNvSpPr txBox="1"/>
          <p:nvPr/>
        </p:nvSpPr>
        <p:spPr>
          <a:xfrm>
            <a:off x="822960" y="5660136"/>
            <a:ext cx="10545775"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International methodology  +  own models &amp; software  +  detailed product- and country-level data</a:t>
            </a:r>
            <a:endParaRPr lang="en-US" sz="1600" dirty="0"/>
          </a:p>
        </p:txBody>
      </p:sp>
      <p:sp>
        <p:nvSpPr>
          <p:cNvPr id="15" name="Text 12"/>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EXPORT PERFORMANCE</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4000" b="1" dirty="0" err="1">
                <a:solidFill>
                  <a:srgbClr val="1F3864"/>
                </a:solidFill>
                <a:latin typeface="Cambria" pitchFamily="34" charset="0"/>
                <a:ea typeface="Cambria" pitchFamily="34" charset="-122"/>
                <a:cs typeface="Cambria" pitchFamily="34" charset="-120"/>
              </a:rPr>
              <a:t>Regional</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export</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performance</a:t>
            </a:r>
            <a:endParaRPr lang="en-US" sz="4000" dirty="0"/>
          </a:p>
        </p:txBody>
      </p:sp>
      <p:pic>
        <p:nvPicPr>
          <p:cNvPr id="5" name="Image 0" descr="/tmp/slike/Chart01.png"/>
          <p:cNvPicPr>
            <a:picLocks noChangeAspect="1"/>
          </p:cNvPicPr>
          <p:nvPr/>
        </p:nvPicPr>
        <p:blipFill>
          <a:blip r:embed="rId3"/>
          <a:stretch>
            <a:fillRect/>
          </a:stretch>
        </p:blipFill>
        <p:spPr>
          <a:xfrm>
            <a:off x="123308" y="1827632"/>
            <a:ext cx="5972692" cy="3899918"/>
          </a:xfrm>
          <a:prstGeom prst="rect">
            <a:avLst/>
          </a:prstGeom>
        </p:spPr>
      </p:pic>
      <p:pic>
        <p:nvPicPr>
          <p:cNvPr id="6" name="Image 1" descr="/tmp/slike/Chart03.png"/>
          <p:cNvPicPr>
            <a:picLocks noChangeAspect="1"/>
          </p:cNvPicPr>
          <p:nvPr/>
        </p:nvPicPr>
        <p:blipFill>
          <a:blip r:embed="rId4"/>
          <a:stretch>
            <a:fillRect/>
          </a:stretch>
        </p:blipFill>
        <p:spPr>
          <a:xfrm>
            <a:off x="6233008" y="1827632"/>
            <a:ext cx="5710290" cy="3522581"/>
          </a:xfrm>
          <a:prstGeom prst="rect">
            <a:avLst/>
          </a:prstGeom>
        </p:spPr>
      </p:pic>
      <p:sp>
        <p:nvSpPr>
          <p:cNvPr id="9" name="Text 4"/>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MARKET REACH</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en-US" sz="4000" b="1" noProof="0" dirty="0">
                <a:solidFill>
                  <a:srgbClr val="1F3864"/>
                </a:solidFill>
                <a:latin typeface="Cambria" pitchFamily="34" charset="0"/>
                <a:ea typeface="Cambria" pitchFamily="34" charset="-122"/>
                <a:cs typeface="Cambria" pitchFamily="34" charset="-120"/>
              </a:rPr>
              <a:t>Export diversifications</a:t>
            </a:r>
            <a:r>
              <a:rPr lang="sr-Latn-ME" sz="4000" b="1" noProof="0" dirty="0">
                <a:solidFill>
                  <a:srgbClr val="1F3864"/>
                </a:solidFill>
                <a:latin typeface="Cambria" pitchFamily="34" charset="0"/>
                <a:ea typeface="Cambria" pitchFamily="34" charset="-122"/>
                <a:cs typeface="Cambria" pitchFamily="34" charset="-120"/>
              </a:rPr>
              <a:t>-</a:t>
            </a:r>
            <a:r>
              <a:rPr lang="en-US" sz="4000" b="1" noProof="0" dirty="0">
                <a:solidFill>
                  <a:srgbClr val="1F3864"/>
                </a:solidFill>
                <a:latin typeface="Cambria" pitchFamily="34" charset="0"/>
                <a:ea typeface="Cambria" pitchFamily="34" charset="-122"/>
                <a:cs typeface="Cambria" pitchFamily="34" charset="-120"/>
              </a:rPr>
              <a:t>markets</a:t>
            </a:r>
            <a:endParaRPr lang="en-US" sz="4000" noProof="0" dirty="0"/>
          </a:p>
        </p:txBody>
      </p:sp>
      <p:graphicFrame>
        <p:nvGraphicFramePr>
          <p:cNvPr id="6" name="Table 0"/>
          <p:cNvGraphicFramePr>
            <a:graphicFrameLocks noGrp="1"/>
          </p:cNvGraphicFramePr>
          <p:nvPr>
            <p:extLst>
              <p:ext uri="{D42A27DB-BD31-4B8C-83A1-F6EECF244321}">
                <p14:modId xmlns:p14="http://schemas.microsoft.com/office/powerpoint/2010/main" val="1971667804"/>
              </p:ext>
            </p:extLst>
          </p:nvPr>
        </p:nvGraphicFramePr>
        <p:xfrm>
          <a:off x="245914" y="1720628"/>
          <a:ext cx="4734648" cy="4580150"/>
        </p:xfrm>
        <a:graphic>
          <a:graphicData uri="http://schemas.openxmlformats.org/drawingml/2006/table">
            <a:tbl>
              <a:tblPr/>
              <a:tblGrid>
                <a:gridCol w="3139277">
                  <a:extLst>
                    <a:ext uri="{9D8B030D-6E8A-4147-A177-3AD203B41FA5}">
                      <a16:colId xmlns:a16="http://schemas.microsoft.com/office/drawing/2014/main" val="20000"/>
                    </a:ext>
                  </a:extLst>
                </a:gridCol>
                <a:gridCol w="1595371">
                  <a:extLst>
                    <a:ext uri="{9D8B030D-6E8A-4147-A177-3AD203B41FA5}">
                      <a16:colId xmlns:a16="http://schemas.microsoft.com/office/drawing/2014/main" val="20001"/>
                    </a:ext>
                  </a:extLst>
                </a:gridCol>
              </a:tblGrid>
              <a:tr h="397711">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Country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Export markets above US$ 1 million</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Poland</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182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Czechia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161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Hungary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138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Slovakia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134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Slovenia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132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Croatia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114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77805">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Average, V4 + Croatia + Slovenia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144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07"/>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Serbia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118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Bosnia and Herzegovina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North Macedonia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Albania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Montenegro</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77805">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Kosovo</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77805">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Average, Western Balkans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63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14"/>
                  </a:ext>
                </a:extLst>
              </a:tr>
            </a:tbl>
          </a:graphicData>
        </a:graphic>
      </p:graphicFrame>
      <p:pic>
        <p:nvPicPr>
          <p:cNvPr id="5" name="Image 0" descr="/tmp/slike/Chart05.png"/>
          <p:cNvPicPr>
            <a:picLocks noChangeAspect="1"/>
          </p:cNvPicPr>
          <p:nvPr/>
        </p:nvPicPr>
        <p:blipFill>
          <a:blip r:embed="rId3"/>
          <a:stretch>
            <a:fillRect/>
          </a:stretch>
        </p:blipFill>
        <p:spPr>
          <a:xfrm>
            <a:off x="5352777" y="1720627"/>
            <a:ext cx="6703739" cy="4135423"/>
          </a:xfrm>
          <a:prstGeom prst="rect">
            <a:avLst/>
          </a:prstGeom>
        </p:spPr>
      </p:pic>
      <p:sp>
        <p:nvSpPr>
          <p:cNvPr id="9" name="Text 4"/>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600" b="1" kern="0" spc="160" dirty="0">
                <a:solidFill>
                  <a:srgbClr val="C55A11"/>
                </a:solidFill>
                <a:latin typeface="Calibri" pitchFamily="34" charset="0"/>
                <a:ea typeface="Calibri" pitchFamily="34" charset="-122"/>
                <a:cs typeface="Calibri" pitchFamily="34" charset="-120"/>
              </a:rPr>
              <a:t>PRODUCT BREADTH</a:t>
            </a:r>
            <a:endParaRPr lang="en-US" sz="16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r>
              <a:rPr lang="en-US" sz="3200" b="1" dirty="0">
                <a:solidFill>
                  <a:srgbClr val="1F3864"/>
                </a:solidFill>
                <a:latin typeface="Cambria" pitchFamily="34" charset="0"/>
                <a:ea typeface="Cambria" pitchFamily="34" charset="-122"/>
                <a:cs typeface="Cambria" pitchFamily="34" charset="-120"/>
              </a:rPr>
              <a:t>Export diversifications</a:t>
            </a:r>
            <a:r>
              <a:rPr lang="sr-Latn-ME" sz="3200" b="1" dirty="0">
                <a:solidFill>
                  <a:srgbClr val="1F3864"/>
                </a:solidFill>
                <a:latin typeface="Cambria" pitchFamily="34" charset="0"/>
                <a:ea typeface="Cambria" pitchFamily="34" charset="-122"/>
                <a:cs typeface="Cambria" pitchFamily="34" charset="-120"/>
              </a:rPr>
              <a:t>-</a:t>
            </a:r>
            <a:r>
              <a:rPr lang="sr-Latn-ME" sz="3200" b="1" dirty="0" err="1">
                <a:solidFill>
                  <a:srgbClr val="1F3864"/>
                </a:solidFill>
                <a:latin typeface="Cambria" pitchFamily="34" charset="0"/>
                <a:ea typeface="Cambria" pitchFamily="34" charset="-122"/>
                <a:cs typeface="Cambria" pitchFamily="34" charset="-120"/>
              </a:rPr>
              <a:t>products</a:t>
            </a:r>
            <a:endParaRPr lang="en-US" sz="3000" noProof="0" dirty="0"/>
          </a:p>
        </p:txBody>
      </p:sp>
      <p:graphicFrame>
        <p:nvGraphicFramePr>
          <p:cNvPr id="7" name="Table 0"/>
          <p:cNvGraphicFramePr>
            <a:graphicFrameLocks noGrp="1"/>
          </p:cNvGraphicFramePr>
          <p:nvPr>
            <p:extLst>
              <p:ext uri="{D42A27DB-BD31-4B8C-83A1-F6EECF244321}">
                <p14:modId xmlns:p14="http://schemas.microsoft.com/office/powerpoint/2010/main" val="2981217662"/>
              </p:ext>
            </p:extLst>
          </p:nvPr>
        </p:nvGraphicFramePr>
        <p:xfrm>
          <a:off x="382102" y="1594611"/>
          <a:ext cx="4812468" cy="4485632"/>
        </p:xfrm>
        <a:graphic>
          <a:graphicData uri="http://schemas.openxmlformats.org/drawingml/2006/table">
            <a:tbl>
              <a:tblPr/>
              <a:tblGrid>
                <a:gridCol w="3190876">
                  <a:extLst>
                    <a:ext uri="{9D8B030D-6E8A-4147-A177-3AD203B41FA5}">
                      <a16:colId xmlns:a16="http://schemas.microsoft.com/office/drawing/2014/main" val="20000"/>
                    </a:ext>
                  </a:extLst>
                </a:gridCol>
                <a:gridCol w="1621592">
                  <a:extLst>
                    <a:ext uri="{9D8B030D-6E8A-4147-A177-3AD203B41FA5}">
                      <a16:colId xmlns:a16="http://schemas.microsoft.com/office/drawing/2014/main" val="20001"/>
                    </a:ext>
                  </a:extLst>
                </a:gridCol>
              </a:tblGrid>
              <a:tr h="416099">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Country</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Export products above US$ 500,000</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Poland</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3,868</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Czechia</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3,442</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Hungary</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2,494</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Slovakia</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2,388</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Slovenia</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2,189</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Croatia</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1,835</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90648">
                <a:tc>
                  <a:txBody>
                    <a:bodyPr/>
                    <a:lstStyle/>
                    <a:p>
                      <a:pPr marL="0" indent="0" algn="l">
                        <a:buNone/>
                      </a:pPr>
                      <a:r>
                        <a:rPr lang="en-US" sz="1200" b="1" dirty="0">
                          <a:solidFill>
                            <a:srgbClr val="1F3864"/>
                          </a:solidFill>
                          <a:latin typeface="Calibri" pitchFamily="34" charset="0"/>
                          <a:ea typeface="Calibri" pitchFamily="34" charset="-122"/>
                          <a:cs typeface="Calibri" pitchFamily="34" charset="-120"/>
                        </a:rPr>
                        <a:t>Average, V4 + Croatia + Slovenia</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00" b="1" dirty="0">
                          <a:solidFill>
                            <a:srgbClr val="1F3864"/>
                          </a:solidFill>
                          <a:latin typeface="Calibri" pitchFamily="34" charset="0"/>
                          <a:ea typeface="Calibri" pitchFamily="34" charset="-122"/>
                          <a:cs typeface="Calibri" pitchFamily="34" charset="-120"/>
                        </a:rPr>
                        <a:t>2,703</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07"/>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Serbia</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1,775</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Bosnia and Herzegovina</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812</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North Macedonia</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559</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Albania</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250</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Kosovo</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245</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290648">
                <a:tc>
                  <a:txBody>
                    <a:bodyPr/>
                    <a:lstStyle/>
                    <a:p>
                      <a:pPr marL="0" indent="0" algn="l">
                        <a:buNone/>
                      </a:pPr>
                      <a:r>
                        <a:rPr lang="en-US" sz="1200" dirty="0">
                          <a:solidFill>
                            <a:srgbClr val="1A1A1A"/>
                          </a:solidFill>
                          <a:latin typeface="Calibri" pitchFamily="34" charset="0"/>
                          <a:ea typeface="Calibri" pitchFamily="34" charset="-122"/>
                          <a:cs typeface="Calibri" pitchFamily="34" charset="-120"/>
                        </a:rPr>
                        <a:t>Montenegro</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1A1A"/>
                          </a:solidFill>
                          <a:latin typeface="Calibri" pitchFamily="34" charset="0"/>
                          <a:ea typeface="Calibri" pitchFamily="34" charset="-122"/>
                          <a:cs typeface="Calibri" pitchFamily="34" charset="-120"/>
                        </a:rPr>
                        <a:t>99</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90648">
                <a:tc>
                  <a:txBody>
                    <a:bodyPr/>
                    <a:lstStyle/>
                    <a:p>
                      <a:pPr marL="0" indent="0" algn="l">
                        <a:buNone/>
                      </a:pPr>
                      <a:r>
                        <a:rPr lang="en-US" sz="1200" b="1" dirty="0">
                          <a:solidFill>
                            <a:srgbClr val="1F3864"/>
                          </a:solidFill>
                          <a:latin typeface="Calibri" pitchFamily="34" charset="0"/>
                          <a:ea typeface="Calibri" pitchFamily="34" charset="-122"/>
                          <a:cs typeface="Calibri" pitchFamily="34" charset="-120"/>
                        </a:rPr>
                        <a:t>Average, Western Balkans</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00" b="1" dirty="0">
                          <a:solidFill>
                            <a:srgbClr val="1F3864"/>
                          </a:solidFill>
                          <a:latin typeface="Calibri" pitchFamily="34" charset="0"/>
                          <a:ea typeface="Calibri" pitchFamily="34" charset="-122"/>
                          <a:cs typeface="Calibri" pitchFamily="34" charset="-120"/>
                        </a:rPr>
                        <a:t>623</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14"/>
                  </a:ext>
                </a:extLst>
              </a:tr>
            </a:tbl>
          </a:graphicData>
        </a:graphic>
      </p:graphicFrame>
      <p:pic>
        <p:nvPicPr>
          <p:cNvPr id="6" name="Image 0" descr="/tmp/slike/Chart06.png"/>
          <p:cNvPicPr>
            <a:picLocks noChangeAspect="1"/>
          </p:cNvPicPr>
          <p:nvPr/>
        </p:nvPicPr>
        <p:blipFill>
          <a:blip r:embed="rId3"/>
          <a:stretch>
            <a:fillRect/>
          </a:stretch>
        </p:blipFill>
        <p:spPr>
          <a:xfrm>
            <a:off x="5347170" y="1560067"/>
            <a:ext cx="6238639" cy="3848511"/>
          </a:xfrm>
          <a:prstGeom prst="rect">
            <a:avLst/>
          </a:prstGeom>
        </p:spPr>
      </p:pic>
      <p:sp>
        <p:nvSpPr>
          <p:cNvPr id="9" name="Text 4"/>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EXPORT SOPHISTICATION</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r>
              <a:rPr lang="en-US" sz="3600" b="1" dirty="0">
                <a:solidFill>
                  <a:srgbClr val="1F3864"/>
                </a:solidFill>
                <a:latin typeface="Cambria" pitchFamily="34" charset="0"/>
                <a:ea typeface="Cambria" pitchFamily="34" charset="-122"/>
                <a:cs typeface="Cambria" pitchFamily="34" charset="-120"/>
              </a:rPr>
              <a:t>Export sophistication and </a:t>
            </a:r>
            <a:r>
              <a:rPr lang="en-US" sz="3600" b="1" dirty="0" err="1">
                <a:solidFill>
                  <a:srgbClr val="1F3864"/>
                </a:solidFill>
                <a:latin typeface="Cambria" pitchFamily="34" charset="0"/>
                <a:ea typeface="Cambria" pitchFamily="34" charset="-122"/>
                <a:cs typeface="Cambria" pitchFamily="34" charset="-120"/>
              </a:rPr>
              <a:t>standardness</a:t>
            </a:r>
            <a:r>
              <a:rPr lang="sr-Latn-ME" sz="3600" b="1" dirty="0">
                <a:solidFill>
                  <a:srgbClr val="1F3864"/>
                </a:solidFill>
                <a:latin typeface="Cambria" pitchFamily="34" charset="0"/>
                <a:ea typeface="Cambria" pitchFamily="34" charset="-122"/>
                <a:cs typeface="Cambria" pitchFamily="34" charset="-120"/>
              </a:rPr>
              <a:t>/</a:t>
            </a:r>
            <a:r>
              <a:rPr lang="sr-Latn-ME" sz="3600" b="1" dirty="0" err="1">
                <a:solidFill>
                  <a:srgbClr val="1F3864"/>
                </a:solidFill>
                <a:latin typeface="Cambria" pitchFamily="34" charset="0"/>
                <a:ea typeface="Cambria" pitchFamily="34" charset="-122"/>
                <a:cs typeface="Cambria" pitchFamily="34" charset="-120"/>
              </a:rPr>
              <a:t>ubiquity</a:t>
            </a:r>
            <a:endParaRPr lang="en-US" sz="3600" dirty="0"/>
          </a:p>
          <a:p>
            <a:pPr marL="0" indent="0">
              <a:buNone/>
            </a:pPr>
            <a:endParaRPr lang="en-US" sz="3600" dirty="0"/>
          </a:p>
        </p:txBody>
      </p:sp>
      <p:graphicFrame>
        <p:nvGraphicFramePr>
          <p:cNvPr id="8" name="Table 0"/>
          <p:cNvGraphicFramePr>
            <a:graphicFrameLocks noGrp="1"/>
          </p:cNvGraphicFramePr>
          <p:nvPr>
            <p:extLst>
              <p:ext uri="{D42A27DB-BD31-4B8C-83A1-F6EECF244321}">
                <p14:modId xmlns:p14="http://schemas.microsoft.com/office/powerpoint/2010/main" val="3208157313"/>
              </p:ext>
            </p:extLst>
          </p:nvPr>
        </p:nvGraphicFramePr>
        <p:xfrm>
          <a:off x="314008" y="1469612"/>
          <a:ext cx="6018698" cy="4697607"/>
        </p:xfrm>
        <a:graphic>
          <a:graphicData uri="http://schemas.openxmlformats.org/drawingml/2006/table">
            <a:tbl>
              <a:tblPr/>
              <a:tblGrid>
                <a:gridCol w="1698826">
                  <a:extLst>
                    <a:ext uri="{9D8B030D-6E8A-4147-A177-3AD203B41FA5}">
                      <a16:colId xmlns:a16="http://schemas.microsoft.com/office/drawing/2014/main" val="20000"/>
                    </a:ext>
                  </a:extLst>
                </a:gridCol>
                <a:gridCol w="1116371">
                  <a:extLst>
                    <a:ext uri="{9D8B030D-6E8A-4147-A177-3AD203B41FA5}">
                      <a16:colId xmlns:a16="http://schemas.microsoft.com/office/drawing/2014/main" val="20001"/>
                    </a:ext>
                  </a:extLst>
                </a:gridCol>
                <a:gridCol w="922220">
                  <a:extLst>
                    <a:ext uri="{9D8B030D-6E8A-4147-A177-3AD203B41FA5}">
                      <a16:colId xmlns:a16="http://schemas.microsoft.com/office/drawing/2014/main" val="20002"/>
                    </a:ext>
                  </a:extLst>
                </a:gridCol>
                <a:gridCol w="1067834">
                  <a:extLst>
                    <a:ext uri="{9D8B030D-6E8A-4147-A177-3AD203B41FA5}">
                      <a16:colId xmlns:a16="http://schemas.microsoft.com/office/drawing/2014/main" val="20003"/>
                    </a:ext>
                  </a:extLst>
                </a:gridCol>
                <a:gridCol w="1213447">
                  <a:extLst>
                    <a:ext uri="{9D8B030D-6E8A-4147-A177-3AD203B41FA5}">
                      <a16:colId xmlns:a16="http://schemas.microsoft.com/office/drawing/2014/main" val="20004"/>
                    </a:ext>
                  </a:extLst>
                </a:gridCol>
              </a:tblGrid>
              <a:tr h="434518">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Country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GDP per capita, PPP $</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EXPY, PPP $</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EXPY ÷ GDP per capita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Deviation from predicted</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Slovenia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57,985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51,923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0.895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+10.3%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Hungary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48,600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47,554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0.978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Czechia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59,368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47,038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0.792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Slovakia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47,425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45,710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0.964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Poland</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55,186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43,513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0.788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Croatia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51,442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41,073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0.798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-9.1%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Montenegro</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33,620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38,809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1.154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Serbia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33,114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37,969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1.147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Bosnia and Herzegovina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22,831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36,733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1.609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North Macedonia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29,475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34,717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1.178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Albania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23,405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34,446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1.472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20837">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Kosovo</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20,383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33,057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1.622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pic>
        <p:nvPicPr>
          <p:cNvPr id="6" name="Image 0" descr="/tmp/slike/Chart10.png"/>
          <p:cNvPicPr>
            <a:picLocks noChangeAspect="1"/>
          </p:cNvPicPr>
          <p:nvPr/>
        </p:nvPicPr>
        <p:blipFill>
          <a:blip r:embed="rId3"/>
          <a:stretch>
            <a:fillRect/>
          </a:stretch>
        </p:blipFill>
        <p:spPr>
          <a:xfrm>
            <a:off x="6547104" y="2160016"/>
            <a:ext cx="5262275" cy="3394282"/>
          </a:xfrm>
          <a:prstGeom prst="rect">
            <a:avLst/>
          </a:prstGeom>
        </p:spPr>
      </p:pic>
      <p:sp>
        <p:nvSpPr>
          <p:cNvPr id="9" name="Text 4"/>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TRADE WITHIN THE REGION</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4000" b="1" dirty="0" err="1">
                <a:solidFill>
                  <a:srgbClr val="1F3864"/>
                </a:solidFill>
                <a:latin typeface="Cambria" pitchFamily="34" charset="0"/>
                <a:ea typeface="Cambria" pitchFamily="34" charset="-122"/>
                <a:cs typeface="Cambria" pitchFamily="34" charset="-120"/>
              </a:rPr>
              <a:t>Intra-regional</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trade</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flows</a:t>
            </a:r>
            <a:endParaRPr lang="en-US" sz="4000" dirty="0"/>
          </a:p>
        </p:txBody>
      </p:sp>
      <p:pic>
        <p:nvPicPr>
          <p:cNvPr id="5" name="Image 0" descr="/tmp/slike/Chart12.png"/>
          <p:cNvPicPr>
            <a:picLocks noChangeAspect="1"/>
          </p:cNvPicPr>
          <p:nvPr/>
        </p:nvPicPr>
        <p:blipFill>
          <a:blip r:embed="rId3"/>
          <a:stretch>
            <a:fillRect/>
          </a:stretch>
        </p:blipFill>
        <p:spPr>
          <a:xfrm>
            <a:off x="566928" y="1577340"/>
            <a:ext cx="5376083" cy="4473264"/>
          </a:xfrm>
          <a:prstGeom prst="rect">
            <a:avLst/>
          </a:prstGeom>
        </p:spPr>
      </p:pic>
      <p:pic>
        <p:nvPicPr>
          <p:cNvPr id="6" name="Image 1" descr="/tmp/slike/Chart13.png"/>
          <p:cNvPicPr>
            <a:picLocks noChangeAspect="1"/>
          </p:cNvPicPr>
          <p:nvPr/>
        </p:nvPicPr>
        <p:blipFill>
          <a:blip r:embed="rId4"/>
          <a:stretch>
            <a:fillRect/>
          </a:stretch>
        </p:blipFill>
        <p:spPr>
          <a:xfrm>
            <a:off x="5943011" y="1577340"/>
            <a:ext cx="5848153" cy="3481043"/>
          </a:xfrm>
          <a:prstGeom prst="rect">
            <a:avLst/>
          </a:prstGeom>
        </p:spPr>
      </p:pic>
      <p:sp>
        <p:nvSpPr>
          <p:cNvPr id="9" name="Text 4"/>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EXPORT POTENTIAL</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4000" b="1" dirty="0" err="1">
                <a:solidFill>
                  <a:srgbClr val="1F3864"/>
                </a:solidFill>
                <a:latin typeface="Cambria" pitchFamily="34" charset="0"/>
                <a:ea typeface="Cambria" pitchFamily="34" charset="-122"/>
                <a:cs typeface="Cambria" pitchFamily="34" charset="-120"/>
              </a:rPr>
              <a:t>Regional</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ex</a:t>
            </a:r>
            <a:r>
              <a:rPr lang="en-US" sz="4000" b="1" dirty="0">
                <a:solidFill>
                  <a:srgbClr val="1F3864"/>
                </a:solidFill>
                <a:latin typeface="Cambria" pitchFamily="34" charset="0"/>
                <a:ea typeface="Cambria" pitchFamily="34" charset="-122"/>
                <a:cs typeface="Cambria" pitchFamily="34" charset="-120"/>
              </a:rPr>
              <a:t>port potential</a:t>
            </a:r>
            <a:endParaRPr lang="en-US" sz="4000" dirty="0"/>
          </a:p>
        </p:txBody>
      </p:sp>
      <p:sp>
        <p:nvSpPr>
          <p:cNvPr id="4" name="Text 2"/>
          <p:cNvSpPr txBox="1"/>
          <p:nvPr/>
        </p:nvSpPr>
        <p:spPr>
          <a:xfrm>
            <a:off x="566928" y="1463040"/>
            <a:ext cx="11057839" cy="32918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What each economy could sell on the pattern of world trade, what it actually sells, and where its single largest opportunity lies.</a:t>
            </a:r>
            <a:endParaRPr lang="en-US" sz="1500" dirty="0"/>
          </a:p>
        </p:txBody>
      </p:sp>
      <p:graphicFrame>
        <p:nvGraphicFramePr>
          <p:cNvPr id="5" name="Table 0"/>
          <p:cNvGraphicFramePr>
            <a:graphicFrameLocks noGrp="1"/>
          </p:cNvGraphicFramePr>
          <p:nvPr/>
        </p:nvGraphicFramePr>
        <p:xfrm>
          <a:off x="566928" y="2029968"/>
          <a:ext cx="11055096" cy="2583688"/>
        </p:xfrm>
        <a:graphic>
          <a:graphicData uri="http://schemas.openxmlformats.org/drawingml/2006/table">
            <a:tbl>
              <a:tblPr/>
              <a:tblGrid>
                <a:gridCol w="17830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841248">
                  <a:extLst>
                    <a:ext uri="{9D8B030D-6E8A-4147-A177-3AD203B41FA5}">
                      <a16:colId xmlns:a16="http://schemas.microsoft.com/office/drawing/2014/main" val="20002"/>
                    </a:ext>
                  </a:extLst>
                </a:gridCol>
                <a:gridCol w="1024128">
                  <a:extLst>
                    <a:ext uri="{9D8B030D-6E8A-4147-A177-3AD203B41FA5}">
                      <a16:colId xmlns:a16="http://schemas.microsoft.com/office/drawing/2014/main" val="20003"/>
                    </a:ext>
                  </a:extLst>
                </a:gridCol>
                <a:gridCol w="960120">
                  <a:extLst>
                    <a:ext uri="{9D8B030D-6E8A-4147-A177-3AD203B41FA5}">
                      <a16:colId xmlns:a16="http://schemas.microsoft.com/office/drawing/2014/main" val="20004"/>
                    </a:ext>
                  </a:extLst>
                </a:gridCol>
                <a:gridCol w="841248">
                  <a:extLst>
                    <a:ext uri="{9D8B030D-6E8A-4147-A177-3AD203B41FA5}">
                      <a16:colId xmlns:a16="http://schemas.microsoft.com/office/drawing/2014/main" val="20005"/>
                    </a:ext>
                  </a:extLst>
                </a:gridCol>
                <a:gridCol w="1417320">
                  <a:extLst>
                    <a:ext uri="{9D8B030D-6E8A-4147-A177-3AD203B41FA5}">
                      <a16:colId xmlns:a16="http://schemas.microsoft.com/office/drawing/2014/main" val="20006"/>
                    </a:ext>
                  </a:extLst>
                </a:gridCol>
                <a:gridCol w="1005840">
                  <a:extLst>
                    <a:ext uri="{9D8B030D-6E8A-4147-A177-3AD203B41FA5}">
                      <a16:colId xmlns:a16="http://schemas.microsoft.com/office/drawing/2014/main" val="20007"/>
                    </a:ext>
                  </a:extLst>
                </a:gridCol>
                <a:gridCol w="1097280">
                  <a:extLst>
                    <a:ext uri="{9D8B030D-6E8A-4147-A177-3AD203B41FA5}">
                      <a16:colId xmlns:a16="http://schemas.microsoft.com/office/drawing/2014/main" val="20008"/>
                    </a:ext>
                  </a:extLst>
                </a:gridCol>
                <a:gridCol w="1170432">
                  <a:extLst>
                    <a:ext uri="{9D8B030D-6E8A-4147-A177-3AD203B41FA5}">
                      <a16:colId xmlns:a16="http://schemas.microsoft.com/office/drawing/2014/main" val="20009"/>
                    </a:ext>
                  </a:extLst>
                </a:gridCol>
              </a:tblGrid>
              <a:tr h="283464">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Economy</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Potential,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Actual,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Unrealised (shortfall),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Excess over estimate,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Realised</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Largest market</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Its potential,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Products towards it</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Of those, carrying 80%</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Serbia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37.97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33.69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20.67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16.39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88.7%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Germany</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5.40</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4,019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196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Bosnia and Herzegovina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9.16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9.75</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4.61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5.20</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106.4%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Germany</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1.53</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2,892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127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North Macedonia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9.38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9.67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4.38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4.67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103.1%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Germany</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3.62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2,653</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Albania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3.78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2.89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2.07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1.18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76.5%</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Italy</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1.30</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536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Kosovo</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1.03</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1.06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0.61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0.64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103.0%</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Albania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0.13</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1,711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34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Montenegro</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0.72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0.76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0.45</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0.48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105.2%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Serbia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0.15</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1,148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83464">
                <a:tc>
                  <a:txBody>
                    <a:bodyPr/>
                    <a:lstStyle/>
                    <a:p>
                      <a:pPr marL="0" indent="0" algn="l">
                        <a:buNone/>
                      </a:pPr>
                      <a:r>
                        <a:rPr lang="en-US" sz="1250" b="1" dirty="0">
                          <a:solidFill>
                            <a:srgbClr val="1F3864"/>
                          </a:solidFill>
                          <a:latin typeface="Calibri" pitchFamily="34" charset="0"/>
                          <a:ea typeface="Calibri" pitchFamily="34" charset="-122"/>
                          <a:cs typeface="Calibri" pitchFamily="34" charset="-120"/>
                        </a:rPr>
                        <a:t>All six</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62.03</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57.81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32.79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28.56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93.2%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07"/>
                  </a:ext>
                </a:extLst>
              </a:tr>
            </a:tbl>
          </a:graphicData>
        </a:graphic>
      </p:graphicFrame>
      <p:sp>
        <p:nvSpPr>
          <p:cNvPr id="10" name="Text 7"/>
          <p:cNvSpPr txBox="1"/>
          <p:nvPr/>
        </p:nvSpPr>
        <p:spPr>
          <a:xfrm>
            <a:off x="11492062" y="624535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9</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EXPORT POTENTIAL · WITHIN THE WESTERN BALKAN SIX</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r>
              <a:rPr lang="sr-Latn-ME" sz="4000" b="1" dirty="0" err="1">
                <a:solidFill>
                  <a:srgbClr val="1F3864"/>
                </a:solidFill>
                <a:latin typeface="Cambria" pitchFamily="34" charset="0"/>
                <a:ea typeface="Cambria" pitchFamily="34" charset="-122"/>
                <a:cs typeface="Cambria" pitchFamily="34" charset="-120"/>
              </a:rPr>
              <a:t>Intra-regional</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ex</a:t>
            </a:r>
            <a:r>
              <a:rPr lang="en-US" sz="4000" b="1" dirty="0">
                <a:solidFill>
                  <a:srgbClr val="1F3864"/>
                </a:solidFill>
                <a:latin typeface="Cambria" pitchFamily="34" charset="0"/>
                <a:ea typeface="Cambria" pitchFamily="34" charset="-122"/>
                <a:cs typeface="Cambria" pitchFamily="34" charset="-120"/>
              </a:rPr>
              <a:t>port potential</a:t>
            </a:r>
            <a:endParaRPr lang="en-US" sz="4000" dirty="0"/>
          </a:p>
        </p:txBody>
      </p:sp>
      <p:sp>
        <p:nvSpPr>
          <p:cNvPr id="4" name="Text 2"/>
          <p:cNvSpPr txBox="1"/>
          <p:nvPr/>
        </p:nvSpPr>
        <p:spPr>
          <a:xfrm>
            <a:off x="566928" y="1463040"/>
            <a:ext cx="11057839" cy="32918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Each economy against the other five alone: US$ 8.08 billion of estimated potential against US$ 9.86 billion already traded.</a:t>
            </a:r>
            <a:endParaRPr lang="en-US" sz="1500" dirty="0"/>
          </a:p>
        </p:txBody>
      </p:sp>
      <p:graphicFrame>
        <p:nvGraphicFramePr>
          <p:cNvPr id="5" name="Table 0"/>
          <p:cNvGraphicFramePr>
            <a:graphicFrameLocks noGrp="1"/>
          </p:cNvGraphicFramePr>
          <p:nvPr/>
        </p:nvGraphicFramePr>
        <p:xfrm>
          <a:off x="566928" y="2029968"/>
          <a:ext cx="11055096" cy="2583688"/>
        </p:xfrm>
        <a:graphic>
          <a:graphicData uri="http://schemas.openxmlformats.org/drawingml/2006/table">
            <a:tbl>
              <a:tblPr/>
              <a:tblGrid>
                <a:gridCol w="17830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841248">
                  <a:extLst>
                    <a:ext uri="{9D8B030D-6E8A-4147-A177-3AD203B41FA5}">
                      <a16:colId xmlns:a16="http://schemas.microsoft.com/office/drawing/2014/main" val="20002"/>
                    </a:ext>
                  </a:extLst>
                </a:gridCol>
                <a:gridCol w="1024128">
                  <a:extLst>
                    <a:ext uri="{9D8B030D-6E8A-4147-A177-3AD203B41FA5}">
                      <a16:colId xmlns:a16="http://schemas.microsoft.com/office/drawing/2014/main" val="20003"/>
                    </a:ext>
                  </a:extLst>
                </a:gridCol>
                <a:gridCol w="960120">
                  <a:extLst>
                    <a:ext uri="{9D8B030D-6E8A-4147-A177-3AD203B41FA5}">
                      <a16:colId xmlns:a16="http://schemas.microsoft.com/office/drawing/2014/main" val="20004"/>
                    </a:ext>
                  </a:extLst>
                </a:gridCol>
                <a:gridCol w="841248">
                  <a:extLst>
                    <a:ext uri="{9D8B030D-6E8A-4147-A177-3AD203B41FA5}">
                      <a16:colId xmlns:a16="http://schemas.microsoft.com/office/drawing/2014/main" val="20005"/>
                    </a:ext>
                  </a:extLst>
                </a:gridCol>
                <a:gridCol w="1417320">
                  <a:extLst>
                    <a:ext uri="{9D8B030D-6E8A-4147-A177-3AD203B41FA5}">
                      <a16:colId xmlns:a16="http://schemas.microsoft.com/office/drawing/2014/main" val="20006"/>
                    </a:ext>
                  </a:extLst>
                </a:gridCol>
                <a:gridCol w="1005840">
                  <a:extLst>
                    <a:ext uri="{9D8B030D-6E8A-4147-A177-3AD203B41FA5}">
                      <a16:colId xmlns:a16="http://schemas.microsoft.com/office/drawing/2014/main" val="20007"/>
                    </a:ext>
                  </a:extLst>
                </a:gridCol>
                <a:gridCol w="1097280">
                  <a:extLst>
                    <a:ext uri="{9D8B030D-6E8A-4147-A177-3AD203B41FA5}">
                      <a16:colId xmlns:a16="http://schemas.microsoft.com/office/drawing/2014/main" val="20008"/>
                    </a:ext>
                  </a:extLst>
                </a:gridCol>
                <a:gridCol w="1170432">
                  <a:extLst>
                    <a:ext uri="{9D8B030D-6E8A-4147-A177-3AD203B41FA5}">
                      <a16:colId xmlns:a16="http://schemas.microsoft.com/office/drawing/2014/main" val="20009"/>
                    </a:ext>
                  </a:extLst>
                </a:gridCol>
              </a:tblGrid>
              <a:tr h="283464">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Economy</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Potential,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Actual,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Unrealised (shortfall),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Excess over estimate,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Realised</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Largest market in region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Its potential, US$ bn</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Products towards it</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200" b="1" dirty="0">
                          <a:solidFill>
                            <a:srgbClr val="FFFFFF"/>
                          </a:solidFill>
                          <a:latin typeface="Calibri" pitchFamily="34" charset="0"/>
                          <a:ea typeface="Calibri" pitchFamily="34" charset="-122"/>
                          <a:cs typeface="Calibri" pitchFamily="34" charset="-120"/>
                        </a:rPr>
                        <a:t>Of those, carrying 80%</a:t>
                      </a:r>
                      <a:endParaRPr lang="en-US" sz="12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Serbia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4.16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5.20</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1.19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2.22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124.7%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BiH</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1.77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3,873</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175</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Bosnia and Herzegovina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1.34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1.74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0.42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0.81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129.7%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Serbia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0.94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2,855</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46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North Macedonia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1.17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1.52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0.41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0.76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129.8%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Serbia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0.59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2,631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67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Albania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0.78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0.64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0.31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0.17</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82.2%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Kosovo</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0.30</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529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15</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Kosovo</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0.34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0.42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0.11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0.20</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125.3%</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Albania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0.13</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1,711</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34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83464">
                <a:tc>
                  <a:txBody>
                    <a:bodyPr/>
                    <a:lstStyle/>
                    <a:p>
                      <a:pPr marL="0" indent="0" algn="l">
                        <a:buNone/>
                      </a:pPr>
                      <a:r>
                        <a:rPr lang="en-US" sz="1250" dirty="0">
                          <a:solidFill>
                            <a:srgbClr val="1A1A1A"/>
                          </a:solidFill>
                          <a:latin typeface="Calibri" pitchFamily="34" charset="0"/>
                          <a:ea typeface="Calibri" pitchFamily="34" charset="-122"/>
                          <a:cs typeface="Calibri" pitchFamily="34" charset="-120"/>
                        </a:rPr>
                        <a:t>Montenegro</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0.29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0.34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0.12</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0.18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119.9%</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Serbia</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0.15</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1,148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250" dirty="0">
                          <a:solidFill>
                            <a:srgbClr val="1A1A1A"/>
                          </a:solidFill>
                          <a:latin typeface="Calibri" pitchFamily="34" charset="0"/>
                          <a:ea typeface="Calibri" pitchFamily="34" charset="-122"/>
                          <a:cs typeface="Calibri" pitchFamily="34" charset="-120"/>
                        </a:rPr>
                        <a:t>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83464">
                <a:tc>
                  <a:txBody>
                    <a:bodyPr/>
                    <a:lstStyle/>
                    <a:p>
                      <a:pPr marL="0" indent="0" algn="l">
                        <a:buNone/>
                      </a:pPr>
                      <a:r>
                        <a:rPr lang="en-US" sz="1250" b="1" dirty="0">
                          <a:solidFill>
                            <a:srgbClr val="1F3864"/>
                          </a:solidFill>
                          <a:latin typeface="Calibri" pitchFamily="34" charset="0"/>
                          <a:ea typeface="Calibri" pitchFamily="34" charset="-122"/>
                          <a:cs typeface="Calibri" pitchFamily="34" charset="-120"/>
                        </a:rPr>
                        <a:t>All six</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8.08</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9.86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2.56</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4.34</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250" b="1" dirty="0">
                          <a:solidFill>
                            <a:srgbClr val="1F3864"/>
                          </a:solidFill>
                          <a:latin typeface="Calibri" pitchFamily="34" charset="0"/>
                          <a:ea typeface="Calibri" pitchFamily="34" charset="-122"/>
                          <a:cs typeface="Calibri" pitchFamily="34" charset="-120"/>
                        </a:rPr>
                        <a:t>122.0%</a:t>
                      </a: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2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07"/>
                  </a:ext>
                </a:extLst>
              </a:tr>
            </a:tbl>
          </a:graphicData>
        </a:graphic>
      </p:graphicFrame>
      <p:sp>
        <p:nvSpPr>
          <p:cNvPr id="6" name="Shape 3"/>
          <p:cNvSpPr/>
          <p:nvPr/>
        </p:nvSpPr>
        <p:spPr>
          <a:xfrm>
            <a:off x="566928" y="4901184"/>
            <a:ext cx="5382616" cy="1225296"/>
          </a:xfrm>
          <a:prstGeom prst="roundRect">
            <a:avLst>
              <a:gd name="adj" fmla="val 4478"/>
            </a:avLst>
          </a:prstGeom>
          <a:solidFill>
            <a:srgbClr val="DEEAF6"/>
          </a:solidFill>
          <a:ln w="12700">
            <a:solidFill>
              <a:srgbClr val="DEEAF6"/>
            </a:solidFill>
            <a:prstDash val="solid"/>
          </a:ln>
        </p:spPr>
        <p:txBody>
          <a:bodyPr/>
          <a:lstStyle/>
          <a:p>
            <a:endParaRPr lang="sr-Latn-ME"/>
          </a:p>
        </p:txBody>
      </p:sp>
      <p:sp>
        <p:nvSpPr>
          <p:cNvPr id="7" name="Text 4"/>
          <p:cNvSpPr txBox="1"/>
          <p:nvPr/>
        </p:nvSpPr>
        <p:spPr>
          <a:xfrm>
            <a:off x="822960" y="5084064"/>
            <a:ext cx="4870552" cy="877824"/>
          </a:xfrm>
          <a:prstGeom prst="rect">
            <a:avLst/>
          </a:prstGeom>
          <a:noFill/>
          <a:ln/>
        </p:spPr>
        <p:txBody>
          <a:bodyPr wrap="square" lIns="0" tIns="0" rIns="0" bIns="0" rtlCol="0" anchor="ctr"/>
          <a:lstStyle/>
          <a:p>
            <a:pPr marL="0" indent="0">
              <a:lnSpc>
                <a:spcPct val="105000"/>
              </a:lnSpc>
              <a:buNone/>
            </a:pPr>
            <a:r>
              <a:rPr lang="en-US" sz="1250" b="1" dirty="0">
                <a:solidFill>
                  <a:srgbClr val="1F3864"/>
                </a:solidFill>
                <a:latin typeface="Calibri" pitchFamily="34" charset="0"/>
                <a:ea typeface="Calibri" pitchFamily="34" charset="-122"/>
                <a:cs typeface="Calibri" pitchFamily="34" charset="-120"/>
              </a:rPr>
              <a:t>How a shortfall survives a surplus.  </a:t>
            </a:r>
            <a:r>
              <a:rPr lang="en-US" sz="1250" dirty="0">
                <a:solidFill>
                  <a:srgbClr val="1A1A1A"/>
                </a:solidFill>
                <a:latin typeface="Calibri" pitchFamily="34" charset="0"/>
                <a:ea typeface="Calibri" pitchFamily="34" charset="-122"/>
                <a:cs typeface="Calibri" pitchFamily="34" charset="-120"/>
              </a:rPr>
              <a:t>Serbia’s US$ 1.19 billion is the sum of 6,648 product–market pairs below the estimate. Another 10,741 pairs exceed it by US$ 2.22 billion — so on balance Serbia sells US$ 1.03 billion more to its neighbours than the model predicts.</a:t>
            </a:r>
            <a:endParaRPr lang="en-US" sz="1250" dirty="0"/>
          </a:p>
        </p:txBody>
      </p:sp>
      <p:sp>
        <p:nvSpPr>
          <p:cNvPr id="8" name="Shape 5"/>
          <p:cNvSpPr/>
          <p:nvPr/>
        </p:nvSpPr>
        <p:spPr>
          <a:xfrm>
            <a:off x="6242152" y="4901184"/>
            <a:ext cx="5382616" cy="1225296"/>
          </a:xfrm>
          <a:prstGeom prst="roundRect">
            <a:avLst>
              <a:gd name="adj" fmla="val 4478"/>
            </a:avLst>
          </a:prstGeom>
          <a:solidFill>
            <a:srgbClr val="DEEAF6"/>
          </a:solidFill>
          <a:ln w="12700">
            <a:solidFill>
              <a:srgbClr val="DEEAF6"/>
            </a:solidFill>
            <a:prstDash val="solid"/>
          </a:ln>
        </p:spPr>
        <p:txBody>
          <a:bodyPr/>
          <a:lstStyle/>
          <a:p>
            <a:endParaRPr lang="sr-Latn-ME"/>
          </a:p>
        </p:txBody>
      </p:sp>
      <p:sp>
        <p:nvSpPr>
          <p:cNvPr id="9" name="Text 6"/>
          <p:cNvSpPr txBox="1"/>
          <p:nvPr/>
        </p:nvSpPr>
        <p:spPr>
          <a:xfrm>
            <a:off x="6498184" y="5084064"/>
            <a:ext cx="4870552" cy="877824"/>
          </a:xfrm>
          <a:prstGeom prst="rect">
            <a:avLst/>
          </a:prstGeom>
          <a:noFill/>
          <a:ln/>
        </p:spPr>
        <p:txBody>
          <a:bodyPr wrap="square" lIns="0" tIns="0" rIns="0" bIns="0" rtlCol="0" anchor="ctr"/>
          <a:lstStyle/>
          <a:p>
            <a:pPr marL="0" indent="0">
              <a:lnSpc>
                <a:spcPct val="105000"/>
              </a:lnSpc>
              <a:buNone/>
            </a:pPr>
            <a:r>
              <a:rPr lang="en-US" sz="1250" b="1" dirty="0">
                <a:solidFill>
                  <a:srgbClr val="C55A11"/>
                </a:solidFill>
                <a:latin typeface="Calibri" pitchFamily="34" charset="0"/>
                <a:ea typeface="Calibri" pitchFamily="34" charset="-122"/>
                <a:cs typeface="Calibri" pitchFamily="34" charset="-120"/>
              </a:rPr>
              <a:t>Serbia is the region’s market.  </a:t>
            </a:r>
            <a:r>
              <a:rPr lang="en-US" sz="1250" dirty="0">
                <a:solidFill>
                  <a:srgbClr val="1A1A1A"/>
                </a:solidFill>
                <a:latin typeface="Calibri" pitchFamily="34" charset="0"/>
                <a:ea typeface="Calibri" pitchFamily="34" charset="-122"/>
                <a:cs typeface="Calibri" pitchFamily="34" charset="-120"/>
              </a:rPr>
              <a:t>It is the largest regional destination for Bosnia and Herzegovina, North Macedonia and Montenegro alike, and five of the six already export more to their neighbours than the model predicts. Albania, at 82% realised, is the exception.</a:t>
            </a:r>
            <a:endParaRPr lang="en-US" sz="1250" dirty="0"/>
          </a:p>
        </p:txBody>
      </p:sp>
      <p:sp>
        <p:nvSpPr>
          <p:cNvPr id="12" name="Text 7">
            <a:extLst>
              <a:ext uri="{FF2B5EF4-FFF2-40B4-BE49-F238E27FC236}">
                <a16:creationId xmlns:a16="http://schemas.microsoft.com/office/drawing/2014/main" id="{9C3F47DD-8094-EA99-CCBB-D345AB7EC557}"/>
              </a:ext>
            </a:extLst>
          </p:cNvPr>
          <p:cNvSpPr txBox="1"/>
          <p:nvPr/>
        </p:nvSpPr>
        <p:spPr>
          <a:xfrm>
            <a:off x="11492062" y="624535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10</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EXPORT POTENTIAL AND UNREALISED POTENTIAL, BY DESTINATION GROUP</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4000" b="1" dirty="0">
                <a:solidFill>
                  <a:srgbClr val="1F3864"/>
                </a:solidFill>
                <a:latin typeface="Cambria" pitchFamily="34" charset="0"/>
                <a:ea typeface="Cambria" pitchFamily="34" charset="-122"/>
                <a:cs typeface="Cambria" pitchFamily="34" charset="-120"/>
              </a:rPr>
              <a:t>Global market </a:t>
            </a:r>
            <a:r>
              <a:rPr lang="sr-Latn-ME" sz="4000" b="1" dirty="0" err="1">
                <a:solidFill>
                  <a:srgbClr val="1F3864"/>
                </a:solidFill>
                <a:latin typeface="Cambria" pitchFamily="34" charset="0"/>
                <a:ea typeface="Cambria" pitchFamily="34" charset="-122"/>
                <a:cs typeface="Cambria" pitchFamily="34" charset="-120"/>
              </a:rPr>
              <a:t>export</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potential</a:t>
            </a:r>
            <a:r>
              <a:rPr lang="sr-Latn-ME" sz="4000" b="1" dirty="0">
                <a:solidFill>
                  <a:srgbClr val="1F3864"/>
                </a:solidFill>
                <a:latin typeface="Cambria" pitchFamily="34" charset="0"/>
                <a:ea typeface="Cambria" pitchFamily="34" charset="-122"/>
                <a:cs typeface="Cambria" pitchFamily="34" charset="-120"/>
              </a:rPr>
              <a:t> </a:t>
            </a:r>
            <a:endParaRPr lang="en-US" sz="4000" dirty="0"/>
          </a:p>
        </p:txBody>
      </p:sp>
      <p:sp>
        <p:nvSpPr>
          <p:cNvPr id="4" name="Text 2"/>
          <p:cNvSpPr txBox="1"/>
          <p:nvPr/>
        </p:nvSpPr>
        <p:spPr>
          <a:xfrm>
            <a:off x="566928" y="1463040"/>
            <a:ext cx="11057839" cy="60350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Not by what the six already sell, but by what the pattern of world trade says they could. The European Union holds US$ 39.60 billion of the region’s potential, the rest of the world US$ 14.35 billion and the other five US$ 8.08 billion.</a:t>
            </a:r>
            <a:endParaRPr lang="en-US" sz="1500" dirty="0"/>
          </a:p>
        </p:txBody>
      </p:sp>
      <p:graphicFrame>
        <p:nvGraphicFramePr>
          <p:cNvPr id="5" name="Table 0"/>
          <p:cNvGraphicFramePr>
            <a:graphicFrameLocks noGrp="1"/>
          </p:cNvGraphicFramePr>
          <p:nvPr/>
        </p:nvGraphicFramePr>
        <p:xfrm>
          <a:off x="585214" y="2231136"/>
          <a:ext cx="10801807" cy="2487170"/>
        </p:xfrm>
        <a:graphic>
          <a:graphicData uri="http://schemas.openxmlformats.org/drawingml/2006/table">
            <a:tbl>
              <a:tblPr/>
              <a:tblGrid>
                <a:gridCol w="2532434">
                  <a:extLst>
                    <a:ext uri="{9D8B030D-6E8A-4147-A177-3AD203B41FA5}">
                      <a16:colId xmlns:a16="http://schemas.microsoft.com/office/drawing/2014/main" val="20000"/>
                    </a:ext>
                  </a:extLst>
                </a:gridCol>
                <a:gridCol w="1022714">
                  <a:extLst>
                    <a:ext uri="{9D8B030D-6E8A-4147-A177-3AD203B41FA5}">
                      <a16:colId xmlns:a16="http://schemas.microsoft.com/office/drawing/2014/main" val="20001"/>
                    </a:ext>
                  </a:extLst>
                </a:gridCol>
                <a:gridCol w="1022714">
                  <a:extLst>
                    <a:ext uri="{9D8B030D-6E8A-4147-A177-3AD203B41FA5}">
                      <a16:colId xmlns:a16="http://schemas.microsoft.com/office/drawing/2014/main" val="20002"/>
                    </a:ext>
                  </a:extLst>
                </a:gridCol>
                <a:gridCol w="1022714">
                  <a:extLst>
                    <a:ext uri="{9D8B030D-6E8A-4147-A177-3AD203B41FA5}">
                      <a16:colId xmlns:a16="http://schemas.microsoft.com/office/drawing/2014/main" val="20003"/>
                    </a:ext>
                  </a:extLst>
                </a:gridCol>
                <a:gridCol w="1071415">
                  <a:extLst>
                    <a:ext uri="{9D8B030D-6E8A-4147-A177-3AD203B41FA5}">
                      <a16:colId xmlns:a16="http://schemas.microsoft.com/office/drawing/2014/main" val="20004"/>
                    </a:ext>
                  </a:extLst>
                </a:gridCol>
                <a:gridCol w="1022714">
                  <a:extLst>
                    <a:ext uri="{9D8B030D-6E8A-4147-A177-3AD203B41FA5}">
                      <a16:colId xmlns:a16="http://schemas.microsoft.com/office/drawing/2014/main" val="20005"/>
                    </a:ext>
                  </a:extLst>
                </a:gridCol>
                <a:gridCol w="1022714">
                  <a:extLst>
                    <a:ext uri="{9D8B030D-6E8A-4147-A177-3AD203B41FA5}">
                      <a16:colId xmlns:a16="http://schemas.microsoft.com/office/drawing/2014/main" val="20006"/>
                    </a:ext>
                  </a:extLst>
                </a:gridCol>
                <a:gridCol w="1022714">
                  <a:extLst>
                    <a:ext uri="{9D8B030D-6E8A-4147-A177-3AD203B41FA5}">
                      <a16:colId xmlns:a16="http://schemas.microsoft.com/office/drawing/2014/main" val="20007"/>
                    </a:ext>
                  </a:extLst>
                </a:gridCol>
                <a:gridCol w="1061674">
                  <a:extLst>
                    <a:ext uri="{9D8B030D-6E8A-4147-A177-3AD203B41FA5}">
                      <a16:colId xmlns:a16="http://schemas.microsoft.com/office/drawing/2014/main" val="20008"/>
                    </a:ext>
                  </a:extLst>
                </a:gridCol>
              </a:tblGrid>
              <a:tr h="482447">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Economy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Potential — 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Potential — region</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Potential — world</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Largest</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Unrealised — 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Unrealised — region</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Unrealised — world</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Largest</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86389">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Serbia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22.94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4.16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10.87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11.69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1.19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7.79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86389">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Bosnia and Herzegovina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6.68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1.34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1.14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3.36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0.42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0.83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6389">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North Macedonia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6.96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1.17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1.24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2.98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0.41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1.00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86389">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Albania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2.45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0.78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0.54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1.31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0.31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0.45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86389">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Kosovo</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0.35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0.34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0.35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0.24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0.11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0.26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World</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86389">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Montenegro</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0.22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0.29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0.21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Region</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0.17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0.12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0.16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86389">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All six</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39.60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8.08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14.35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19.73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2.56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10.50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EU</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07"/>
                  </a:ext>
                </a:extLst>
              </a:tr>
            </a:tbl>
          </a:graphicData>
        </a:graphic>
      </p:graphicFrame>
      <p:sp>
        <p:nvSpPr>
          <p:cNvPr id="6" name="Shape 3"/>
          <p:cNvSpPr/>
          <p:nvPr/>
        </p:nvSpPr>
        <p:spPr>
          <a:xfrm>
            <a:off x="566928" y="5271516"/>
            <a:ext cx="5382616" cy="1005840"/>
          </a:xfrm>
          <a:prstGeom prst="roundRect">
            <a:avLst>
              <a:gd name="adj" fmla="val 5455"/>
            </a:avLst>
          </a:prstGeom>
          <a:solidFill>
            <a:srgbClr val="DEEAF6"/>
          </a:solidFill>
          <a:ln w="12700">
            <a:solidFill>
              <a:srgbClr val="DEEAF6"/>
            </a:solidFill>
            <a:prstDash val="solid"/>
          </a:ln>
        </p:spPr>
        <p:txBody>
          <a:bodyPr/>
          <a:lstStyle/>
          <a:p>
            <a:endParaRPr lang="sr-Latn-ME" sz="2400"/>
          </a:p>
        </p:txBody>
      </p:sp>
      <p:sp>
        <p:nvSpPr>
          <p:cNvPr id="7" name="Text 4"/>
          <p:cNvSpPr txBox="1"/>
          <p:nvPr/>
        </p:nvSpPr>
        <p:spPr>
          <a:xfrm>
            <a:off x="822960" y="5436108"/>
            <a:ext cx="4870552" cy="713232"/>
          </a:xfrm>
          <a:prstGeom prst="rect">
            <a:avLst/>
          </a:prstGeom>
          <a:noFill/>
          <a:ln/>
        </p:spPr>
        <p:txBody>
          <a:bodyPr wrap="square" lIns="0" tIns="0" rIns="0" bIns="0" rtlCol="0" anchor="ctr"/>
          <a:lstStyle/>
          <a:p>
            <a:pPr marL="0" indent="0">
              <a:lnSpc>
                <a:spcPct val="105000"/>
              </a:lnSpc>
              <a:buNone/>
            </a:pPr>
            <a:r>
              <a:rPr lang="en-US" sz="1400" b="1" dirty="0">
                <a:solidFill>
                  <a:srgbClr val="C55A11"/>
                </a:solidFill>
                <a:latin typeface="Calibri" pitchFamily="34" charset="0"/>
                <a:ea typeface="Calibri" pitchFamily="34" charset="-122"/>
                <a:cs typeface="Calibri" pitchFamily="34" charset="-120"/>
              </a:rPr>
              <a:t>The region is never where the shortfall is.  </a:t>
            </a:r>
            <a:r>
              <a:rPr lang="en-US" sz="1400" dirty="0">
                <a:solidFill>
                  <a:srgbClr val="1A1A1A"/>
                </a:solidFill>
                <a:latin typeface="Calibri" pitchFamily="34" charset="0"/>
                <a:ea typeface="Calibri" pitchFamily="34" charset="-122"/>
                <a:cs typeface="Calibri" pitchFamily="34" charset="-120"/>
              </a:rPr>
              <a:t>It holds 13% of the region’s potential but only 8% of the shortfall, because the six already export above the estimate to one another.</a:t>
            </a:r>
            <a:endParaRPr lang="en-US" sz="1400" dirty="0"/>
          </a:p>
        </p:txBody>
      </p:sp>
      <p:sp>
        <p:nvSpPr>
          <p:cNvPr id="8" name="Shape 5"/>
          <p:cNvSpPr/>
          <p:nvPr/>
        </p:nvSpPr>
        <p:spPr>
          <a:xfrm>
            <a:off x="6242152" y="5271516"/>
            <a:ext cx="5382616" cy="1005840"/>
          </a:xfrm>
          <a:prstGeom prst="roundRect">
            <a:avLst>
              <a:gd name="adj" fmla="val 5455"/>
            </a:avLst>
          </a:prstGeom>
          <a:solidFill>
            <a:srgbClr val="DEEAF6"/>
          </a:solidFill>
          <a:ln w="12700">
            <a:solidFill>
              <a:srgbClr val="DEEAF6"/>
            </a:solidFill>
            <a:prstDash val="solid"/>
          </a:ln>
        </p:spPr>
        <p:txBody>
          <a:bodyPr/>
          <a:lstStyle/>
          <a:p>
            <a:endParaRPr lang="sr-Latn-ME" sz="2400"/>
          </a:p>
        </p:txBody>
      </p:sp>
      <p:sp>
        <p:nvSpPr>
          <p:cNvPr id="9" name="Text 6"/>
          <p:cNvSpPr txBox="1"/>
          <p:nvPr/>
        </p:nvSpPr>
        <p:spPr>
          <a:xfrm>
            <a:off x="6498184" y="5436108"/>
            <a:ext cx="4870552" cy="713232"/>
          </a:xfrm>
          <a:prstGeom prst="rect">
            <a:avLst/>
          </a:prstGeom>
          <a:noFill/>
          <a:ln/>
        </p:spPr>
        <p:txBody>
          <a:bodyPr wrap="square" lIns="0" tIns="0" rIns="0" bIns="0" rtlCol="0" anchor="ctr"/>
          <a:lstStyle/>
          <a:p>
            <a:pPr marL="0" indent="0">
              <a:lnSpc>
                <a:spcPct val="105000"/>
              </a:lnSpc>
              <a:buNone/>
            </a:pPr>
            <a:r>
              <a:rPr lang="en-US" sz="1400" b="1" dirty="0">
                <a:solidFill>
                  <a:srgbClr val="1F3864"/>
                </a:solidFill>
                <a:latin typeface="Calibri" pitchFamily="34" charset="0"/>
                <a:ea typeface="Calibri" pitchFamily="34" charset="-122"/>
                <a:cs typeface="Calibri" pitchFamily="34" charset="-120"/>
              </a:rPr>
              <a:t>Two exceptions.  </a:t>
            </a:r>
            <a:r>
              <a:rPr lang="en-US" sz="1400" dirty="0">
                <a:solidFill>
                  <a:srgbClr val="1A1A1A"/>
                </a:solidFill>
                <a:latin typeface="Calibri" pitchFamily="34" charset="0"/>
                <a:ea typeface="Calibri" pitchFamily="34" charset="-122"/>
                <a:cs typeface="Calibri" pitchFamily="34" charset="-120"/>
              </a:rPr>
              <a:t>Montenegro’s largest market by potential is the region, not the Union. Kosovo’s largest unmet opportunity lies in the rest of the world — its three groups are almost equal.</a:t>
            </a:r>
            <a:endParaRPr lang="en-US" sz="1400" dirty="0"/>
          </a:p>
        </p:txBody>
      </p:sp>
      <p:sp>
        <p:nvSpPr>
          <p:cNvPr id="12" name="Text 7">
            <a:extLst>
              <a:ext uri="{FF2B5EF4-FFF2-40B4-BE49-F238E27FC236}">
                <a16:creationId xmlns:a16="http://schemas.microsoft.com/office/drawing/2014/main" id="{9B4EB8A4-1139-AA7C-8E43-3167D5911EB2}"/>
              </a:ext>
            </a:extLst>
          </p:cNvPr>
          <p:cNvSpPr txBox="1"/>
          <p:nvPr/>
        </p:nvSpPr>
        <p:spPr>
          <a:xfrm>
            <a:off x="11492062" y="6245352"/>
            <a:ext cx="259923" cy="274320"/>
          </a:xfrm>
          <a:prstGeom prst="rect">
            <a:avLst/>
          </a:prstGeom>
          <a:noFill/>
          <a:ln/>
        </p:spPr>
        <p:txBody>
          <a:bodyPr wrap="square" lIns="0" tIns="0" rIns="0" bIns="0" rtlCol="0" anchor="ctr"/>
          <a:lstStyle/>
          <a:p>
            <a:pPr marL="0" indent="0">
              <a:buNone/>
            </a:pPr>
            <a:endParaRPr lang="en-US" sz="950" dirty="0"/>
          </a:p>
        </p:txBody>
      </p:sp>
      <p:sp>
        <p:nvSpPr>
          <p:cNvPr id="14" name="Text 7">
            <a:extLst>
              <a:ext uri="{FF2B5EF4-FFF2-40B4-BE49-F238E27FC236}">
                <a16:creationId xmlns:a16="http://schemas.microsoft.com/office/drawing/2014/main" id="{A3BD3CD2-4E62-56E6-E149-533CF0E2CB0F}"/>
              </a:ext>
            </a:extLst>
          </p:cNvPr>
          <p:cNvSpPr txBox="1"/>
          <p:nvPr/>
        </p:nvSpPr>
        <p:spPr>
          <a:xfrm>
            <a:off x="11644462" y="639775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EXPORT POTENTIAL BY </a:t>
            </a:r>
            <a:r>
              <a:rPr lang="sr-Latn-ME" sz="1400" b="1" kern="0" spc="160" dirty="0">
                <a:solidFill>
                  <a:srgbClr val="C55A11"/>
                </a:solidFill>
                <a:latin typeface="Calibri" pitchFamily="34" charset="0"/>
                <a:ea typeface="Calibri" pitchFamily="34" charset="-122"/>
                <a:cs typeface="Calibri" pitchFamily="34" charset="-120"/>
              </a:rPr>
              <a:t>SECTORS</a:t>
            </a:r>
            <a:r>
              <a:rPr lang="en-US" sz="1400" b="1" kern="0" spc="160" dirty="0">
                <a:solidFill>
                  <a:srgbClr val="C55A11"/>
                </a:solidFill>
                <a:latin typeface="Calibri" pitchFamily="34" charset="0"/>
                <a:ea typeface="Calibri" pitchFamily="34" charset="-122"/>
                <a:cs typeface="Calibri" pitchFamily="34" charset="-120"/>
              </a:rPr>
              <a:t>, ALL SIX ECONOMIES</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4000" b="1" dirty="0" err="1">
                <a:solidFill>
                  <a:srgbClr val="1F3864"/>
                </a:solidFill>
                <a:latin typeface="Cambria" pitchFamily="34" charset="0"/>
                <a:ea typeface="Cambria" pitchFamily="34" charset="-122"/>
                <a:cs typeface="Cambria" pitchFamily="34" charset="-120"/>
              </a:rPr>
              <a:t>Export</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potential</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by</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sectors</a:t>
            </a:r>
            <a:endParaRPr lang="en-US" sz="4000" dirty="0"/>
          </a:p>
        </p:txBody>
      </p:sp>
      <p:sp>
        <p:nvSpPr>
          <p:cNvPr id="4" name="Text 2"/>
          <p:cNvSpPr txBox="1"/>
          <p:nvPr/>
        </p:nvSpPr>
        <p:spPr>
          <a:xfrm>
            <a:off x="566928" y="1463040"/>
            <a:ext cx="11057839" cy="60350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Ten chapters out of 96 carry 54.8% of the region’s US$ 62.03 billion of estimated potential. The last column counts how many of the six have that chapter among their own ten largest.</a:t>
            </a:r>
            <a:endParaRPr lang="en-US" sz="1500" dirty="0"/>
          </a:p>
        </p:txBody>
      </p:sp>
      <p:graphicFrame>
        <p:nvGraphicFramePr>
          <p:cNvPr id="5" name="Table 0"/>
          <p:cNvGraphicFramePr>
            <a:graphicFrameLocks noGrp="1"/>
          </p:cNvGraphicFramePr>
          <p:nvPr/>
        </p:nvGraphicFramePr>
        <p:xfrm>
          <a:off x="566928" y="2304288"/>
          <a:ext cx="11055096" cy="3595624"/>
        </p:xfrm>
        <a:graphic>
          <a:graphicData uri="http://schemas.openxmlformats.org/drawingml/2006/table">
            <a:tbl>
              <a:tblPr/>
              <a:tblGrid>
                <a:gridCol w="457200">
                  <a:extLst>
                    <a:ext uri="{9D8B030D-6E8A-4147-A177-3AD203B41FA5}">
                      <a16:colId xmlns:a16="http://schemas.microsoft.com/office/drawing/2014/main" val="20000"/>
                    </a:ext>
                  </a:extLst>
                </a:gridCol>
                <a:gridCol w="594360">
                  <a:extLst>
                    <a:ext uri="{9D8B030D-6E8A-4147-A177-3AD203B41FA5}">
                      <a16:colId xmlns:a16="http://schemas.microsoft.com/office/drawing/2014/main" val="20001"/>
                    </a:ext>
                  </a:extLst>
                </a:gridCol>
                <a:gridCol w="3566160">
                  <a:extLst>
                    <a:ext uri="{9D8B030D-6E8A-4147-A177-3AD203B41FA5}">
                      <a16:colId xmlns:a16="http://schemas.microsoft.com/office/drawing/2014/main" val="20002"/>
                    </a:ext>
                  </a:extLst>
                </a:gridCol>
                <a:gridCol w="1280160">
                  <a:extLst>
                    <a:ext uri="{9D8B030D-6E8A-4147-A177-3AD203B41FA5}">
                      <a16:colId xmlns:a16="http://schemas.microsoft.com/office/drawing/2014/main" val="20003"/>
                    </a:ext>
                  </a:extLst>
                </a:gridCol>
                <a:gridCol w="1188720">
                  <a:extLst>
                    <a:ext uri="{9D8B030D-6E8A-4147-A177-3AD203B41FA5}">
                      <a16:colId xmlns:a16="http://schemas.microsoft.com/office/drawing/2014/main" val="20004"/>
                    </a:ext>
                  </a:extLst>
                </a:gridCol>
                <a:gridCol w="1280160">
                  <a:extLst>
                    <a:ext uri="{9D8B030D-6E8A-4147-A177-3AD203B41FA5}">
                      <a16:colId xmlns:a16="http://schemas.microsoft.com/office/drawing/2014/main" val="20005"/>
                    </a:ext>
                  </a:extLst>
                </a:gridCol>
                <a:gridCol w="1280160">
                  <a:extLst>
                    <a:ext uri="{9D8B030D-6E8A-4147-A177-3AD203B41FA5}">
                      <a16:colId xmlns:a16="http://schemas.microsoft.com/office/drawing/2014/main" val="20006"/>
                    </a:ext>
                  </a:extLst>
                </a:gridCol>
                <a:gridCol w="1408176">
                  <a:extLst>
                    <a:ext uri="{9D8B030D-6E8A-4147-A177-3AD203B41FA5}">
                      <a16:colId xmlns:a16="http://schemas.microsoft.com/office/drawing/2014/main" val="20007"/>
                    </a:ext>
                  </a:extLst>
                </a:gridCol>
              </a:tblGrid>
              <a:tr h="283464">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Ch.</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sr-Latn-ME" sz="1400" b="1" dirty="0" err="1">
                          <a:solidFill>
                            <a:srgbClr val="FFFFFF"/>
                          </a:solidFill>
                          <a:latin typeface="Calibri" pitchFamily="34" charset="0"/>
                          <a:ea typeface="Calibri" pitchFamily="34" charset="-122"/>
                          <a:cs typeface="Calibri" pitchFamily="34" charset="-120"/>
                        </a:rPr>
                        <a:t>Sector</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Potential, US$ m</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Share of the region’s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Unrealised, US$ m</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Share of the shortfall</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Among its own top ten</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Electrical machinery and equipment</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8,229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13.3%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4,172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12.7%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Mineral fuels and oils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5,219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3,020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9.2%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Machinery and mechanical appliances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3,906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2,316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Vehicles other than railway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2,603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1,519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Plastics and articles thereof</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2,502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1,321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Copper and articles thereof</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2,467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1,266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Iron and steel</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2,443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1,342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Miscellaneous chemical products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2,338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774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94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Furniture, bedding, lamps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2,235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1,003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Articles of iron or steel</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2,042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889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83464">
                <a:tc>
                  <a:txBody>
                    <a:bodyPr/>
                    <a:lstStyle/>
                    <a:p>
                      <a:pPr marL="0" indent="0" algn="l">
                        <a:buNone/>
                      </a:pP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Top ten, of 96 </a:t>
                      </a:r>
                      <a:r>
                        <a:rPr lang="sr-Latn-ME" sz="1400" b="1" dirty="0" err="1">
                          <a:solidFill>
                            <a:srgbClr val="1F3864"/>
                          </a:solidFill>
                          <a:latin typeface="Calibri" pitchFamily="34" charset="0"/>
                          <a:ea typeface="Calibri" pitchFamily="34" charset="-122"/>
                          <a:cs typeface="Calibri" pitchFamily="34" charset="-120"/>
                        </a:rPr>
                        <a:t>sectors</a:t>
                      </a:r>
                      <a:r>
                        <a:rPr lang="en-US" sz="1400" b="1" dirty="0">
                          <a:solidFill>
                            <a:srgbClr val="1F3864"/>
                          </a:solidFill>
                          <a:latin typeface="Calibri" pitchFamily="34" charset="0"/>
                          <a:ea typeface="Calibri" pitchFamily="34" charset="-122"/>
                          <a:cs typeface="Calibri" pitchFamily="34" charset="-120"/>
                        </a:rPr>
                        <a:t> in all</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33,984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54.8%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17,623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53.8%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11"/>
                  </a:ext>
                </a:extLst>
              </a:tr>
            </a:tbl>
          </a:graphicData>
        </a:graphic>
      </p:graphicFrame>
      <p:sp>
        <p:nvSpPr>
          <p:cNvPr id="8" name="Text 7">
            <a:extLst>
              <a:ext uri="{FF2B5EF4-FFF2-40B4-BE49-F238E27FC236}">
                <a16:creationId xmlns:a16="http://schemas.microsoft.com/office/drawing/2014/main" id="{0C52DAE5-968F-358B-9625-11BEE4EE6E23}"/>
              </a:ext>
            </a:extLst>
          </p:cNvPr>
          <p:cNvSpPr txBox="1"/>
          <p:nvPr/>
        </p:nvSpPr>
        <p:spPr>
          <a:xfrm>
            <a:off x="11492062" y="624535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12</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EXPORT POTENTIAL BY </a:t>
            </a:r>
            <a:r>
              <a:rPr lang="sr-Latn-ME" sz="1400" b="1" kern="0" spc="160" dirty="0">
                <a:solidFill>
                  <a:srgbClr val="C55A11"/>
                </a:solidFill>
                <a:latin typeface="Calibri" pitchFamily="34" charset="0"/>
                <a:ea typeface="Calibri" pitchFamily="34" charset="-122"/>
                <a:cs typeface="Calibri" pitchFamily="34" charset="-120"/>
              </a:rPr>
              <a:t>SECTORS</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en-US" sz="3000" b="1" dirty="0">
                <a:solidFill>
                  <a:srgbClr val="1F3864"/>
                </a:solidFill>
                <a:latin typeface="Cambria" pitchFamily="34" charset="0"/>
                <a:ea typeface="Cambria" pitchFamily="34" charset="-122"/>
                <a:cs typeface="Cambria" pitchFamily="34" charset="-120"/>
              </a:rPr>
              <a:t>The five largest </a:t>
            </a:r>
            <a:r>
              <a:rPr lang="sr-Latn-ME" sz="3000" b="1" dirty="0" err="1">
                <a:solidFill>
                  <a:srgbClr val="1F3864"/>
                </a:solidFill>
                <a:latin typeface="Cambria" pitchFamily="34" charset="0"/>
                <a:ea typeface="Cambria" pitchFamily="34" charset="-122"/>
                <a:cs typeface="Cambria" pitchFamily="34" charset="-120"/>
              </a:rPr>
              <a:t>sectors</a:t>
            </a:r>
            <a:endParaRPr lang="en-US" sz="3000" dirty="0"/>
          </a:p>
        </p:txBody>
      </p:sp>
      <p:sp>
        <p:nvSpPr>
          <p:cNvPr id="4" name="Text 2"/>
          <p:cNvSpPr txBox="1"/>
          <p:nvPr/>
        </p:nvSpPr>
        <p:spPr>
          <a:xfrm>
            <a:off x="566928" y="1413234"/>
            <a:ext cx="11057839" cy="60350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Each cell gives the chapter, then its estimated potential and its unrealised potential in US$ million, and what share of that economy’s whole potential it carries.</a:t>
            </a:r>
            <a:endParaRPr lang="en-US" sz="1500" dirty="0"/>
          </a:p>
        </p:txBody>
      </p:sp>
      <p:graphicFrame>
        <p:nvGraphicFramePr>
          <p:cNvPr id="12" name="Table 0"/>
          <p:cNvGraphicFramePr>
            <a:graphicFrameLocks noGrp="1"/>
          </p:cNvGraphicFramePr>
          <p:nvPr/>
        </p:nvGraphicFramePr>
        <p:xfrm>
          <a:off x="566928" y="2304288"/>
          <a:ext cx="11057838" cy="3799840"/>
        </p:xfrm>
        <a:graphic>
          <a:graphicData uri="http://schemas.openxmlformats.org/drawingml/2006/table">
            <a:tbl>
              <a:tblPr/>
              <a:tblGrid>
                <a:gridCol w="1842973">
                  <a:extLst>
                    <a:ext uri="{9D8B030D-6E8A-4147-A177-3AD203B41FA5}">
                      <a16:colId xmlns:a16="http://schemas.microsoft.com/office/drawing/2014/main" val="20000"/>
                    </a:ext>
                  </a:extLst>
                </a:gridCol>
                <a:gridCol w="1842973">
                  <a:extLst>
                    <a:ext uri="{9D8B030D-6E8A-4147-A177-3AD203B41FA5}">
                      <a16:colId xmlns:a16="http://schemas.microsoft.com/office/drawing/2014/main" val="20001"/>
                    </a:ext>
                  </a:extLst>
                </a:gridCol>
                <a:gridCol w="1842973">
                  <a:extLst>
                    <a:ext uri="{9D8B030D-6E8A-4147-A177-3AD203B41FA5}">
                      <a16:colId xmlns:a16="http://schemas.microsoft.com/office/drawing/2014/main" val="20002"/>
                    </a:ext>
                  </a:extLst>
                </a:gridCol>
                <a:gridCol w="1842973">
                  <a:extLst>
                    <a:ext uri="{9D8B030D-6E8A-4147-A177-3AD203B41FA5}">
                      <a16:colId xmlns:a16="http://schemas.microsoft.com/office/drawing/2014/main" val="20003"/>
                    </a:ext>
                  </a:extLst>
                </a:gridCol>
                <a:gridCol w="1842973">
                  <a:extLst>
                    <a:ext uri="{9D8B030D-6E8A-4147-A177-3AD203B41FA5}">
                      <a16:colId xmlns:a16="http://schemas.microsoft.com/office/drawing/2014/main" val="20004"/>
                    </a:ext>
                  </a:extLst>
                </a:gridCol>
                <a:gridCol w="1842973">
                  <a:extLst>
                    <a:ext uri="{9D8B030D-6E8A-4147-A177-3AD203B41FA5}">
                      <a16:colId xmlns:a16="http://schemas.microsoft.com/office/drawing/2014/main" val="20005"/>
                    </a:ext>
                  </a:extLst>
                </a:gridCol>
              </a:tblGrid>
              <a:tr h="603504">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Serbia</a:t>
                      </a:r>
                    </a:p>
                    <a:p>
                      <a:pPr marL="0" indent="0" algn="ctr">
                        <a:buNone/>
                      </a:pPr>
                      <a:r>
                        <a:rPr lang="en-US" sz="900" b="0" dirty="0">
                          <a:solidFill>
                            <a:srgbClr val="FFFFFF"/>
                          </a:solidFill>
                          <a:latin typeface="Calibri" pitchFamily="34" charset="0"/>
                          <a:ea typeface="Calibri" charset="0"/>
                          <a:cs typeface="Calibri" pitchFamily="34" charset="-120"/>
                        </a:rPr>
                        <a:t>(EPI  - unrealized potential- % potential)</a:t>
                      </a:r>
                      <a:endParaRPr lang="en-US" sz="900" b="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Bosnia and</a:t>
                      </a:r>
                      <a:endParaRPr lang="en-US" sz="1400" dirty="0">
                        <a:latin typeface="Calibri" charset="0"/>
                        <a:ea typeface="Calibri" charset="0"/>
                        <a:cs typeface="Calibri" charset="0"/>
                      </a:endParaRPr>
                    </a:p>
                    <a:p>
                      <a:pPr marL="0" indent="0" algn="ctr">
                        <a:buNone/>
                      </a:pPr>
                      <a:r>
                        <a:rPr lang="en-US" sz="1400" b="1" dirty="0">
                          <a:solidFill>
                            <a:srgbClr val="FFFFFF"/>
                          </a:solidFill>
                          <a:latin typeface="Calibri" pitchFamily="34" charset="0"/>
                          <a:ea typeface="Calibri" pitchFamily="34" charset="-122"/>
                          <a:cs typeface="Calibri" pitchFamily="34" charset="-120"/>
                        </a:rPr>
                        <a:t>Herzegovina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solidFill>
                            <a:srgbClr val="FFFFFF"/>
                          </a:solidFill>
                          <a:latin typeface="Calibri" pitchFamily="34" charset="0"/>
                          <a:ea typeface="Calibri" charset="0"/>
                          <a:cs typeface="Calibri" pitchFamily="34" charset="-120"/>
                        </a:rPr>
                        <a:t>(EPI  - unrealized potential- % potential)</a:t>
                      </a:r>
                      <a:endParaRPr lang="en-US" sz="1000" b="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North</a:t>
                      </a:r>
                      <a:endParaRPr lang="en-US" sz="1400" dirty="0">
                        <a:latin typeface="Calibri" charset="0"/>
                        <a:ea typeface="Calibri" charset="0"/>
                        <a:cs typeface="Calibri" charset="0"/>
                      </a:endParaRPr>
                    </a:p>
                    <a:p>
                      <a:pPr marL="0" indent="0" algn="ctr">
                        <a:buNone/>
                      </a:pPr>
                      <a:r>
                        <a:rPr lang="en-US" sz="1400" b="1" dirty="0">
                          <a:solidFill>
                            <a:srgbClr val="FFFFFF"/>
                          </a:solidFill>
                          <a:latin typeface="Calibri" pitchFamily="34" charset="0"/>
                          <a:ea typeface="Calibri" pitchFamily="34" charset="-122"/>
                          <a:cs typeface="Calibri" pitchFamily="34" charset="-120"/>
                        </a:rPr>
                        <a:t>Macedonia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solidFill>
                            <a:srgbClr val="FFFFFF"/>
                          </a:solidFill>
                          <a:latin typeface="Calibri" pitchFamily="34" charset="0"/>
                          <a:ea typeface="Calibri" charset="0"/>
                          <a:cs typeface="Calibri" pitchFamily="34" charset="-120"/>
                        </a:rPr>
                        <a:t>(EPI  - unrealized potential- % potential)</a:t>
                      </a:r>
                      <a:endParaRPr lang="en-US" sz="1000" b="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Albania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solidFill>
                            <a:srgbClr val="FFFFFF"/>
                          </a:solidFill>
                          <a:latin typeface="Calibri" pitchFamily="34" charset="0"/>
                          <a:ea typeface="Calibri" charset="0"/>
                          <a:cs typeface="Calibri" pitchFamily="34" charset="-120"/>
                        </a:rPr>
                        <a:t>(EPI  - unrealized potential- % potential)</a:t>
                      </a:r>
                      <a:endParaRPr lang="en-US" sz="1000" b="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Kosovo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solidFill>
                            <a:srgbClr val="FFFFFF"/>
                          </a:solidFill>
                          <a:latin typeface="Calibri" pitchFamily="34" charset="0"/>
                          <a:ea typeface="Calibri" charset="0"/>
                          <a:cs typeface="Calibri" pitchFamily="34" charset="-120"/>
                        </a:rPr>
                        <a:t>(EPI  - unrealized potential- % potential)</a:t>
                      </a:r>
                      <a:endParaRPr lang="en-US" sz="1000" b="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Montenegro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solidFill>
                            <a:srgbClr val="FFFFFF"/>
                          </a:solidFill>
                          <a:latin typeface="Calibri" pitchFamily="34" charset="0"/>
                          <a:ea typeface="Calibri" charset="0"/>
                          <a:cs typeface="Calibri" pitchFamily="34" charset="-120"/>
                        </a:rPr>
                        <a:t>(EPI  - unrealized potential- % potential)</a:t>
                      </a:r>
                      <a:endParaRPr lang="en-US" sz="1000" b="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603504">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Electrical machinery and equipment</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5,538  ·  2,822  ·  14.6%</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Mineral fuels and oils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1,153  ·  648  ·  12.6%</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Miscellaneous chemical products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2,160  ·  660  ·  23.0%</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Footwear</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795  ·  365  ·  21.0%</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Furniture, bedding, lamps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142  ·  80  ·  13.7%</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Mineral fuels and oils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262  ·  147  ·  36.4%</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03504">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Mineral fuels and oils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2,676  ·  1,564  ·  7.0%</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Electrical machinery and equipment</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741  ·  453  ·  8.1%</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Electrical machinery and equipment</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1,855  ·  829  ·  19.8%</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Mineral fuels and oils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534  ·  353  ·  14.1%</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Plastics and articles thereof</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119  ·  66  ·  11.5%</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Aluminium and articles thereof</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70  ·  45  ·  9.8%</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03504">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Machinery and mechanical appliances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2,675  ·  1,637  ·  7.0%</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Aluminium and articles thereof</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694  ·  368  ·  7.6%</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Machinery and mechanical appliances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628  ·  340  ·  6.7%</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Apparel, not knitted or crocheted</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348  ·  186  ·  9.2%</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Mineral fuels and oils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104  ·  56  ·  10.1%</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Ores, slag and ash</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59  ·  36  ·  8.2%</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03504">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Copper and articles thereof</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2,176  ·  1,090  ·  5.7%</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Articles of iron or steel</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677  ·  247  ·  7.4%</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Iron and steel</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529  ·  283  ·  5.6%</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Salt, sulphur, earths, stone, cement</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260  ·  135  ·  6.9%</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Articles of iron or steel</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102  ·  57  ·  9.9%</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Wood and articles of wood</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53  ·  27  ·  7.3%</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03504">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Vehicles other than railway</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1,862  ·  1,071  ·  4.9%</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Wood and articles of wood</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568  ·  241  ·  6.2%</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Mineral fuels and oils</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490  ·  252  ·  5.2%</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Aluminium and articles thereof</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198  ·  111  ·  5.2%</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Beverages, spirits and vinegar</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83  ·  40  ·  8.1%</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1F3864"/>
                          </a:solidFill>
                          <a:latin typeface="Calibri" pitchFamily="34" charset="0"/>
                          <a:ea typeface="Calibri" pitchFamily="34" charset="-122"/>
                          <a:cs typeface="Calibri" pitchFamily="34" charset="-120"/>
                        </a:rPr>
                        <a:t>Beverages, spirits and vinegar</a:t>
                      </a:r>
                      <a:endParaRPr lang="en-US" sz="1050" dirty="0">
                        <a:latin typeface="Calibri" charset="0"/>
                        <a:ea typeface="Calibri" charset="0"/>
                        <a:cs typeface="Calibri" charset="0"/>
                      </a:endParaRPr>
                    </a:p>
                    <a:p>
                      <a:pPr marL="0" indent="0" algn="l">
                        <a:buNone/>
                      </a:pPr>
                      <a:r>
                        <a:rPr lang="en-US" sz="1050" dirty="0">
                          <a:solidFill>
                            <a:srgbClr val="5A6B85"/>
                          </a:solidFill>
                          <a:latin typeface="Calibri" pitchFamily="34" charset="0"/>
                          <a:ea typeface="Calibri" pitchFamily="34" charset="-122"/>
                          <a:cs typeface="Calibri" pitchFamily="34" charset="-120"/>
                        </a:rPr>
                        <a:t>44  ·  26  ·  6.2%</a:t>
                      </a:r>
                      <a:endParaRPr lang="en-US" sz="105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7" name="Text 7">
            <a:extLst>
              <a:ext uri="{FF2B5EF4-FFF2-40B4-BE49-F238E27FC236}">
                <a16:creationId xmlns:a16="http://schemas.microsoft.com/office/drawing/2014/main" id="{6DA0F087-90F5-5629-FCB8-7C4ECE5CA890}"/>
              </a:ext>
            </a:extLst>
          </p:cNvPr>
          <p:cNvSpPr txBox="1"/>
          <p:nvPr/>
        </p:nvSpPr>
        <p:spPr>
          <a:xfrm>
            <a:off x="11492062" y="624535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13</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PRODUCT DIVERSIFICATION INDICATOR, BY ECONOMY</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4000" b="1" dirty="0" err="1">
                <a:solidFill>
                  <a:srgbClr val="1F3864"/>
                </a:solidFill>
                <a:latin typeface="Cambria" pitchFamily="34" charset="0"/>
                <a:ea typeface="Cambria" pitchFamily="34" charset="-122"/>
                <a:cs typeface="Cambria" pitchFamily="34" charset="-120"/>
              </a:rPr>
              <a:t>Regional</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export</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oportunities</a:t>
            </a:r>
            <a:endParaRPr lang="en-US" sz="4000" dirty="0"/>
          </a:p>
        </p:txBody>
      </p:sp>
      <p:sp>
        <p:nvSpPr>
          <p:cNvPr id="4" name="Text 2"/>
          <p:cNvSpPr txBox="1"/>
          <p:nvPr/>
        </p:nvSpPr>
        <p:spPr>
          <a:xfrm>
            <a:off x="566929" y="1463040"/>
            <a:ext cx="11057839" cy="87782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A different question from export potential: not how much more of what they already sell, but what they could sell next. Across the six the indicator comes to US$ 54.54 billion, of which US$ 7.56 billion — 14% — sits in products the economy does not yet export with a comparative advantage.</a:t>
            </a:r>
            <a:endParaRPr lang="en-US" sz="1500" dirty="0"/>
          </a:p>
        </p:txBody>
      </p:sp>
      <p:graphicFrame>
        <p:nvGraphicFramePr>
          <p:cNvPr id="5" name="Table 0"/>
          <p:cNvGraphicFramePr>
            <a:graphicFrameLocks noGrp="1"/>
          </p:cNvGraphicFramePr>
          <p:nvPr/>
        </p:nvGraphicFramePr>
        <p:xfrm>
          <a:off x="569672" y="2340864"/>
          <a:ext cx="11055096" cy="2675128"/>
        </p:xfrm>
        <a:graphic>
          <a:graphicData uri="http://schemas.openxmlformats.org/drawingml/2006/table">
            <a:tbl>
              <a:tblPr/>
              <a:tblGrid>
                <a:gridCol w="196596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417320">
                  <a:extLst>
                    <a:ext uri="{9D8B030D-6E8A-4147-A177-3AD203B41FA5}">
                      <a16:colId xmlns:a16="http://schemas.microsoft.com/office/drawing/2014/main" val="20002"/>
                    </a:ext>
                  </a:extLst>
                </a:gridCol>
                <a:gridCol w="132588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gridCol w="1508760">
                  <a:extLst>
                    <a:ext uri="{9D8B030D-6E8A-4147-A177-3AD203B41FA5}">
                      <a16:colId xmlns:a16="http://schemas.microsoft.com/office/drawing/2014/main" val="20005"/>
                    </a:ext>
                  </a:extLst>
                </a:gridCol>
                <a:gridCol w="1188720">
                  <a:extLst>
                    <a:ext uri="{9D8B030D-6E8A-4147-A177-3AD203B41FA5}">
                      <a16:colId xmlns:a16="http://schemas.microsoft.com/office/drawing/2014/main" val="20006"/>
                    </a:ext>
                  </a:extLst>
                </a:gridCol>
                <a:gridCol w="1453896">
                  <a:extLst>
                    <a:ext uri="{9D8B030D-6E8A-4147-A177-3AD203B41FA5}">
                      <a16:colId xmlns:a16="http://schemas.microsoft.com/office/drawing/2014/main" val="20007"/>
                    </a:ext>
                  </a:extLst>
                </a:gridCol>
              </a:tblGrid>
              <a:tr h="283464">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Economy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Total, US$ bn</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Where it has an advantage</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Where it has none yet</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Share that is new</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Of which not exported at all</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Products with an advantage</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Largest market</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Serbia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38.59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35.08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3.51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0.31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899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China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Bosnia and Herzegovina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1.78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1.57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0.21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0.02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678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Germany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North Macedonia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9.07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6.79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2.28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0.28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458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Germany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Albania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3.33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2.31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1.02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0.76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275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Italy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Kosovo</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1.50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1.07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0.43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0.12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531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USA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Montenegro</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0.26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0.16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0.11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0.05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243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China</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83464">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All six</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54.54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46.98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7.56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14%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1.55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07"/>
                  </a:ext>
                </a:extLst>
              </a:tr>
            </a:tbl>
          </a:graphicData>
        </a:graphic>
      </p:graphicFrame>
      <p:sp>
        <p:nvSpPr>
          <p:cNvPr id="6" name="Shape 3"/>
          <p:cNvSpPr/>
          <p:nvPr/>
        </p:nvSpPr>
        <p:spPr>
          <a:xfrm>
            <a:off x="566928" y="5417820"/>
            <a:ext cx="5382616" cy="1042416"/>
          </a:xfrm>
          <a:prstGeom prst="roundRect">
            <a:avLst>
              <a:gd name="adj" fmla="val 5263"/>
            </a:avLst>
          </a:prstGeom>
          <a:solidFill>
            <a:srgbClr val="DEEAF6"/>
          </a:solidFill>
          <a:ln w="12700">
            <a:solidFill>
              <a:srgbClr val="DEEAF6"/>
            </a:solidFill>
            <a:prstDash val="solid"/>
          </a:ln>
        </p:spPr>
        <p:txBody>
          <a:bodyPr/>
          <a:lstStyle/>
          <a:p>
            <a:endParaRPr lang="sr-Latn-ME"/>
          </a:p>
        </p:txBody>
      </p:sp>
      <p:sp>
        <p:nvSpPr>
          <p:cNvPr id="7" name="Text 4"/>
          <p:cNvSpPr txBox="1"/>
          <p:nvPr/>
        </p:nvSpPr>
        <p:spPr>
          <a:xfrm>
            <a:off x="822960" y="5573268"/>
            <a:ext cx="4870552" cy="786384"/>
          </a:xfrm>
          <a:prstGeom prst="rect">
            <a:avLst/>
          </a:prstGeom>
          <a:noFill/>
          <a:ln/>
        </p:spPr>
        <p:txBody>
          <a:bodyPr wrap="square" lIns="0" tIns="0" rIns="0" bIns="0" rtlCol="0" anchor="ctr"/>
          <a:lstStyle/>
          <a:p>
            <a:pPr marL="0" indent="0">
              <a:lnSpc>
                <a:spcPct val="105000"/>
              </a:lnSpc>
              <a:buNone/>
            </a:pPr>
            <a:r>
              <a:rPr lang="en-US" sz="1400" b="1" dirty="0">
                <a:solidFill>
                  <a:srgbClr val="C55A11"/>
                </a:solidFill>
                <a:latin typeface="Calibri" pitchFamily="34" charset="0"/>
                <a:ea typeface="Calibri" pitchFamily="34" charset="-122"/>
                <a:cs typeface="Calibri" pitchFamily="34" charset="-120"/>
              </a:rPr>
              <a:t>Do not rank the economies by this number.  </a:t>
            </a:r>
            <a:r>
              <a:rPr lang="en-US" sz="1400" dirty="0">
                <a:solidFill>
                  <a:srgbClr val="1A1A1A"/>
                </a:solidFill>
                <a:latin typeface="Calibri" pitchFamily="34" charset="0"/>
                <a:ea typeface="Calibri" pitchFamily="34" charset="-122"/>
                <a:cs typeface="Calibri" pitchFamily="34" charset="-120"/>
              </a:rPr>
              <a:t>The scaling exponent is fitted separately for each economy, so the levels are not one measuring unit. Read the composition within an economy, not its place in the column.</a:t>
            </a:r>
            <a:endParaRPr lang="en-US" sz="1400" dirty="0"/>
          </a:p>
        </p:txBody>
      </p:sp>
      <p:sp>
        <p:nvSpPr>
          <p:cNvPr id="8" name="Shape 5"/>
          <p:cNvSpPr/>
          <p:nvPr/>
        </p:nvSpPr>
        <p:spPr>
          <a:xfrm>
            <a:off x="6242152" y="5417820"/>
            <a:ext cx="5382616" cy="1042416"/>
          </a:xfrm>
          <a:prstGeom prst="roundRect">
            <a:avLst>
              <a:gd name="adj" fmla="val 5263"/>
            </a:avLst>
          </a:prstGeom>
          <a:solidFill>
            <a:srgbClr val="DEEAF6"/>
          </a:solidFill>
          <a:ln w="12700">
            <a:solidFill>
              <a:srgbClr val="DEEAF6"/>
            </a:solidFill>
            <a:prstDash val="solid"/>
          </a:ln>
        </p:spPr>
        <p:txBody>
          <a:bodyPr/>
          <a:lstStyle/>
          <a:p>
            <a:endParaRPr lang="sr-Latn-ME"/>
          </a:p>
        </p:txBody>
      </p:sp>
      <p:sp>
        <p:nvSpPr>
          <p:cNvPr id="9" name="Text 6"/>
          <p:cNvSpPr txBox="1"/>
          <p:nvPr/>
        </p:nvSpPr>
        <p:spPr>
          <a:xfrm>
            <a:off x="6498184" y="5573268"/>
            <a:ext cx="4870552" cy="786384"/>
          </a:xfrm>
          <a:prstGeom prst="rect">
            <a:avLst/>
          </a:prstGeom>
          <a:noFill/>
          <a:ln/>
        </p:spPr>
        <p:txBody>
          <a:bodyPr wrap="square" lIns="0" tIns="0" rIns="0" bIns="0" rtlCol="0" anchor="ctr"/>
          <a:lstStyle/>
          <a:p>
            <a:pPr marL="0" indent="0">
              <a:lnSpc>
                <a:spcPct val="105000"/>
              </a:lnSpc>
              <a:buNone/>
            </a:pPr>
            <a:r>
              <a:rPr lang="en-US" sz="1400" b="1" dirty="0">
                <a:solidFill>
                  <a:srgbClr val="1F3864"/>
                </a:solidFill>
                <a:latin typeface="Calibri" pitchFamily="34" charset="0"/>
                <a:ea typeface="Calibri" pitchFamily="34" charset="-122"/>
                <a:cs typeface="Calibri" pitchFamily="34" charset="-120"/>
              </a:rPr>
              <a:t>“New” is not the same as “unsold”.  </a:t>
            </a:r>
            <a:r>
              <a:rPr lang="en-US" sz="1400" dirty="0">
                <a:solidFill>
                  <a:srgbClr val="1A1A1A"/>
                </a:solidFill>
                <a:latin typeface="Calibri" pitchFamily="34" charset="0"/>
                <a:ea typeface="Calibri" pitchFamily="34" charset="-122"/>
                <a:cs typeface="Calibri" pitchFamily="34" charset="-120"/>
              </a:rPr>
              <a:t>No advantage means below the RCA threshold, not absent from the export basket. For Albania 75% of the new part is in products it does not export at all; for Serbia, 9%.</a:t>
            </a:r>
            <a:endParaRPr lang="en-US" sz="1400" dirty="0"/>
          </a:p>
        </p:txBody>
      </p:sp>
      <p:sp>
        <p:nvSpPr>
          <p:cNvPr id="12" name="Text 7">
            <a:extLst>
              <a:ext uri="{FF2B5EF4-FFF2-40B4-BE49-F238E27FC236}">
                <a16:creationId xmlns:a16="http://schemas.microsoft.com/office/drawing/2014/main" id="{7BAD2DE6-DBCD-0D99-3360-0F35CCDB9698}"/>
              </a:ext>
            </a:extLst>
          </p:cNvPr>
          <p:cNvSpPr txBox="1"/>
          <p:nvPr/>
        </p:nvSpPr>
        <p:spPr>
          <a:xfrm>
            <a:off x="11622023" y="638251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14</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PRODUCT DIVERSIFICATION INDICATOR BY HS CHAPTER, ALL SIX ECONOMIES</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r>
              <a:rPr lang="sr-Latn-ME" sz="3200" b="1" dirty="0" err="1">
                <a:solidFill>
                  <a:srgbClr val="1F3864"/>
                </a:solidFill>
                <a:latin typeface="Cambria" pitchFamily="34" charset="0"/>
                <a:ea typeface="Cambria" pitchFamily="34" charset="-122"/>
                <a:cs typeface="Cambria" pitchFamily="34" charset="-120"/>
              </a:rPr>
              <a:t>Regional</a:t>
            </a:r>
            <a:r>
              <a:rPr lang="sr-Latn-ME" sz="3200" b="1" dirty="0">
                <a:solidFill>
                  <a:srgbClr val="1F3864"/>
                </a:solidFill>
                <a:latin typeface="Cambria" pitchFamily="34" charset="0"/>
                <a:ea typeface="Cambria" pitchFamily="34" charset="-122"/>
                <a:cs typeface="Cambria" pitchFamily="34" charset="-120"/>
              </a:rPr>
              <a:t> </a:t>
            </a:r>
            <a:r>
              <a:rPr lang="sr-Latn-ME" sz="3200" b="1" dirty="0" err="1">
                <a:solidFill>
                  <a:srgbClr val="1F3864"/>
                </a:solidFill>
                <a:latin typeface="Cambria" pitchFamily="34" charset="0"/>
                <a:ea typeface="Cambria" pitchFamily="34" charset="-122"/>
                <a:cs typeface="Cambria" pitchFamily="34" charset="-120"/>
              </a:rPr>
              <a:t>export</a:t>
            </a:r>
            <a:r>
              <a:rPr lang="sr-Latn-ME" sz="3200" b="1" dirty="0">
                <a:solidFill>
                  <a:srgbClr val="1F3864"/>
                </a:solidFill>
                <a:latin typeface="Cambria" pitchFamily="34" charset="0"/>
                <a:ea typeface="Cambria" pitchFamily="34" charset="-122"/>
                <a:cs typeface="Cambria" pitchFamily="34" charset="-120"/>
              </a:rPr>
              <a:t> </a:t>
            </a:r>
            <a:r>
              <a:rPr lang="sr-Latn-ME" sz="3200" b="1" dirty="0" err="1">
                <a:solidFill>
                  <a:srgbClr val="1F3864"/>
                </a:solidFill>
                <a:latin typeface="Cambria" pitchFamily="34" charset="0"/>
                <a:ea typeface="Cambria" pitchFamily="34" charset="-122"/>
                <a:cs typeface="Cambria" pitchFamily="34" charset="-120"/>
              </a:rPr>
              <a:t>oportunities</a:t>
            </a:r>
            <a:r>
              <a:rPr lang="sr-Latn-ME" sz="3200" b="1" dirty="0">
                <a:solidFill>
                  <a:srgbClr val="1F3864"/>
                </a:solidFill>
                <a:latin typeface="Cambria" pitchFamily="34" charset="0"/>
                <a:ea typeface="Cambria" pitchFamily="34" charset="-122"/>
                <a:cs typeface="Cambria" pitchFamily="34" charset="-120"/>
              </a:rPr>
              <a:t> </a:t>
            </a:r>
            <a:r>
              <a:rPr lang="sr-Latn-ME" sz="3200" b="1" dirty="0" err="1">
                <a:solidFill>
                  <a:srgbClr val="1F3864"/>
                </a:solidFill>
                <a:latin typeface="Cambria" pitchFamily="34" charset="0"/>
                <a:ea typeface="Cambria" pitchFamily="34" charset="-122"/>
                <a:cs typeface="Cambria" pitchFamily="34" charset="-120"/>
              </a:rPr>
              <a:t>by</a:t>
            </a:r>
            <a:r>
              <a:rPr lang="sr-Latn-ME" sz="3200" b="1" dirty="0">
                <a:solidFill>
                  <a:srgbClr val="1F3864"/>
                </a:solidFill>
                <a:latin typeface="Cambria" pitchFamily="34" charset="0"/>
                <a:ea typeface="Cambria" pitchFamily="34" charset="-122"/>
                <a:cs typeface="Cambria" pitchFamily="34" charset="-120"/>
              </a:rPr>
              <a:t> </a:t>
            </a:r>
            <a:r>
              <a:rPr lang="sr-Latn-ME" sz="3200" b="1" dirty="0" err="1">
                <a:solidFill>
                  <a:srgbClr val="1F3864"/>
                </a:solidFill>
                <a:latin typeface="Cambria" pitchFamily="34" charset="0"/>
                <a:ea typeface="Cambria" pitchFamily="34" charset="-122"/>
                <a:cs typeface="Cambria" pitchFamily="34" charset="-120"/>
              </a:rPr>
              <a:t>sector</a:t>
            </a:r>
            <a:endParaRPr lang="en-US" sz="3200" dirty="0"/>
          </a:p>
        </p:txBody>
      </p:sp>
      <p:sp>
        <p:nvSpPr>
          <p:cNvPr id="4" name="Text 2"/>
          <p:cNvSpPr txBox="1"/>
          <p:nvPr/>
        </p:nvSpPr>
        <p:spPr>
          <a:xfrm>
            <a:off x="566928" y="1394946"/>
            <a:ext cx="11057839" cy="60350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Ten </a:t>
            </a:r>
            <a:r>
              <a:rPr lang="sr-Latn-ME" sz="1500" dirty="0" err="1">
                <a:solidFill>
                  <a:srgbClr val="1A1A1A"/>
                </a:solidFill>
                <a:latin typeface="Calibri" pitchFamily="34" charset="0"/>
                <a:ea typeface="Calibri" pitchFamily="34" charset="-122"/>
                <a:cs typeface="Calibri" pitchFamily="34" charset="-120"/>
              </a:rPr>
              <a:t>sectors</a:t>
            </a:r>
            <a:r>
              <a:rPr lang="en-US" sz="1500" dirty="0">
                <a:solidFill>
                  <a:srgbClr val="1A1A1A"/>
                </a:solidFill>
                <a:latin typeface="Calibri" pitchFamily="34" charset="0"/>
                <a:ea typeface="Calibri" pitchFamily="34" charset="-122"/>
                <a:cs typeface="Calibri" pitchFamily="34" charset="-120"/>
              </a:rPr>
              <a:t> out of 96 carry 54.8% of the region’s US$ 54.54 billion. But the column that matters for diversification is the next one: only US$ 2,985 million of that sits in products no economy yet exports with an advantage.</a:t>
            </a:r>
            <a:endParaRPr lang="en-US" sz="1500" dirty="0"/>
          </a:p>
        </p:txBody>
      </p:sp>
      <p:graphicFrame>
        <p:nvGraphicFramePr>
          <p:cNvPr id="5" name="Table 0"/>
          <p:cNvGraphicFramePr>
            <a:graphicFrameLocks noGrp="1"/>
          </p:cNvGraphicFramePr>
          <p:nvPr/>
        </p:nvGraphicFramePr>
        <p:xfrm>
          <a:off x="566928" y="2103120"/>
          <a:ext cx="11055096" cy="3808984"/>
        </p:xfrm>
        <a:graphic>
          <a:graphicData uri="http://schemas.openxmlformats.org/drawingml/2006/table">
            <a:tbl>
              <a:tblPr/>
              <a:tblGrid>
                <a:gridCol w="4114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gridCol w="118872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gridCol w="1188720">
                  <a:extLst>
                    <a:ext uri="{9D8B030D-6E8A-4147-A177-3AD203B41FA5}">
                      <a16:colId xmlns:a16="http://schemas.microsoft.com/office/drawing/2014/main" val="20005"/>
                    </a:ext>
                  </a:extLst>
                </a:gridCol>
                <a:gridCol w="1051560">
                  <a:extLst>
                    <a:ext uri="{9D8B030D-6E8A-4147-A177-3AD203B41FA5}">
                      <a16:colId xmlns:a16="http://schemas.microsoft.com/office/drawing/2014/main" val="20006"/>
                    </a:ext>
                  </a:extLst>
                </a:gridCol>
                <a:gridCol w="1143000">
                  <a:extLst>
                    <a:ext uri="{9D8B030D-6E8A-4147-A177-3AD203B41FA5}">
                      <a16:colId xmlns:a16="http://schemas.microsoft.com/office/drawing/2014/main" val="20007"/>
                    </a:ext>
                  </a:extLst>
                </a:gridCol>
                <a:gridCol w="1362456">
                  <a:extLst>
                    <a:ext uri="{9D8B030D-6E8A-4147-A177-3AD203B41FA5}">
                      <a16:colId xmlns:a16="http://schemas.microsoft.com/office/drawing/2014/main" val="20008"/>
                    </a:ext>
                  </a:extLst>
                </a:gridCol>
              </a:tblGrid>
              <a:tr h="283464">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Ch.</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sr-Latn-ME" sz="1400" b="1" dirty="0" err="1">
                          <a:solidFill>
                            <a:srgbClr val="FFFFFF"/>
                          </a:solidFill>
                          <a:latin typeface="Calibri" pitchFamily="34" charset="0"/>
                          <a:ea typeface="Calibri" pitchFamily="34" charset="-122"/>
                          <a:cs typeface="Calibri" pitchFamily="34" charset="-120"/>
                        </a:rPr>
                        <a:t>Sector</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Indicator, US$ m</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Share of the region’s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In new products, US$ m</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Of it, not exported, US$ m</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Share that is new</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400" b="1" dirty="0">
                          <a:solidFill>
                            <a:srgbClr val="FFFFFF"/>
                          </a:solidFill>
                          <a:latin typeface="Calibri" pitchFamily="34" charset="0"/>
                          <a:ea typeface="Calibri" pitchFamily="34" charset="-122"/>
                          <a:cs typeface="Calibri" pitchFamily="34" charset="-120"/>
                        </a:rPr>
                        <a:t>In how many of the six</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Electrical machinery and equipment</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5,228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9.6%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658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100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Ores, slag and ash </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4,440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212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204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Cereals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3,694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96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94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Furniture, bedding, lamps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3,225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181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Copper and articles thereof</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2,796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110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Mineral fuels and oils </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2,397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Vehicles other than railway</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2,337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605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5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Plastics and articles thereof</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2,155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313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72</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Iron and steel</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2,023</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356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110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83464">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10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84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1A1A"/>
                          </a:solidFill>
                          <a:latin typeface="Calibri" pitchFamily="34" charset="0"/>
                          <a:ea typeface="Calibri" pitchFamily="34" charset="-122"/>
                          <a:cs typeface="Calibri" pitchFamily="34" charset="-120"/>
                        </a:rPr>
                        <a:t>Machinery and mechanical appliances</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1,594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454</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37</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29%</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400" dirty="0">
                          <a:solidFill>
                            <a:srgbClr val="1A1A1A"/>
                          </a:solidFill>
                          <a:latin typeface="Calibri" pitchFamily="34" charset="0"/>
                          <a:ea typeface="Calibri" pitchFamily="34" charset="-122"/>
                          <a:cs typeface="Calibri" pitchFamily="34" charset="-120"/>
                        </a:rPr>
                        <a:t>2 of 6</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83464">
                <a:tc>
                  <a:txBody>
                    <a:bodyPr/>
                    <a:lstStyle/>
                    <a:p>
                      <a:pPr marL="0" indent="0" algn="l">
                        <a:buNone/>
                      </a:pP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l">
                        <a:buNone/>
                      </a:pPr>
                      <a:r>
                        <a:rPr lang="en-US" sz="1400" b="1" dirty="0">
                          <a:solidFill>
                            <a:srgbClr val="1F3864"/>
                          </a:solidFill>
                          <a:latin typeface="Calibri" pitchFamily="34" charset="0"/>
                          <a:ea typeface="Calibri" pitchFamily="34" charset="-122"/>
                          <a:cs typeface="Calibri" pitchFamily="34" charset="-120"/>
                        </a:rPr>
                        <a:t>Top ten, of 96 chapters in all</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29,890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54.8%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2,985</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598</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r>
                        <a:rPr lang="en-US" sz="1400" b="1" dirty="0">
                          <a:solidFill>
                            <a:srgbClr val="1F3864"/>
                          </a:solidFill>
                          <a:latin typeface="Calibri" pitchFamily="34" charset="0"/>
                          <a:ea typeface="Calibri" pitchFamily="34" charset="-122"/>
                          <a:cs typeface="Calibri" pitchFamily="34" charset="-120"/>
                        </a:rPr>
                        <a:t>10%</a:t>
                      </a: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tc>
                  <a:txBody>
                    <a:bodyPr/>
                    <a:lstStyle/>
                    <a:p>
                      <a:pPr marL="0" indent="0" algn="r">
                        <a:buNone/>
                      </a:pPr>
                      <a:endParaRPr lang="en-US" sz="14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DEEAF6"/>
                    </a:solidFill>
                  </a:tcPr>
                </a:tc>
                <a:extLst>
                  <a:ext uri="{0D108BD9-81ED-4DB2-BD59-A6C34878D82A}">
                    <a16:rowId xmlns:a16="http://schemas.microsoft.com/office/drawing/2014/main" val="10011"/>
                  </a:ext>
                </a:extLst>
              </a:tr>
            </a:tbl>
          </a:graphicData>
        </a:graphic>
      </p:graphicFrame>
      <p:sp>
        <p:nvSpPr>
          <p:cNvPr id="9" name="Text 7">
            <a:extLst>
              <a:ext uri="{FF2B5EF4-FFF2-40B4-BE49-F238E27FC236}">
                <a16:creationId xmlns:a16="http://schemas.microsoft.com/office/drawing/2014/main" id="{AD6AEB28-15C2-70E3-CB1A-C31B07165C79}"/>
              </a:ext>
            </a:extLst>
          </p:cNvPr>
          <p:cNvSpPr txBox="1"/>
          <p:nvPr/>
        </p:nvSpPr>
        <p:spPr>
          <a:xfrm>
            <a:off x="11622023" y="638251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15</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PRODUCT DIVERSIFICATION INDICATOR BY </a:t>
            </a:r>
            <a:r>
              <a:rPr lang="sr-Latn-ME" sz="1400" b="1" kern="0" spc="160" dirty="0">
                <a:solidFill>
                  <a:srgbClr val="C55A11"/>
                </a:solidFill>
                <a:latin typeface="Calibri" pitchFamily="34" charset="0"/>
                <a:ea typeface="Calibri" pitchFamily="34" charset="-122"/>
                <a:cs typeface="Calibri" pitchFamily="34" charset="-120"/>
              </a:rPr>
              <a:t>SECTOR</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3000" b="1" dirty="0">
                <a:solidFill>
                  <a:srgbClr val="1F3864"/>
                </a:solidFill>
                <a:latin typeface="Cambria" pitchFamily="34" charset="0"/>
                <a:ea typeface="Cambria" pitchFamily="34" charset="-122"/>
                <a:cs typeface="Cambria" pitchFamily="34" charset="-120"/>
              </a:rPr>
              <a:t>F</a:t>
            </a:r>
            <a:r>
              <a:rPr lang="en-US" sz="3000" b="1" dirty="0" err="1">
                <a:solidFill>
                  <a:srgbClr val="1F3864"/>
                </a:solidFill>
                <a:latin typeface="Cambria" pitchFamily="34" charset="0"/>
                <a:ea typeface="Cambria" pitchFamily="34" charset="-122"/>
                <a:cs typeface="Cambria" pitchFamily="34" charset="-120"/>
              </a:rPr>
              <a:t>ive</a:t>
            </a:r>
            <a:r>
              <a:rPr lang="en-US" sz="3000" b="1" dirty="0">
                <a:solidFill>
                  <a:srgbClr val="1F3864"/>
                </a:solidFill>
                <a:latin typeface="Cambria" pitchFamily="34" charset="0"/>
                <a:ea typeface="Cambria" pitchFamily="34" charset="-122"/>
                <a:cs typeface="Cambria" pitchFamily="34" charset="-120"/>
              </a:rPr>
              <a:t> largest </a:t>
            </a:r>
            <a:r>
              <a:rPr lang="sr-Latn-ME" sz="3000" b="1" dirty="0" err="1">
                <a:solidFill>
                  <a:srgbClr val="1F3864"/>
                </a:solidFill>
                <a:latin typeface="Cambria" pitchFamily="34" charset="0"/>
                <a:ea typeface="Cambria" pitchFamily="34" charset="-122"/>
                <a:cs typeface="Cambria" pitchFamily="34" charset="-120"/>
              </a:rPr>
              <a:t>sectors</a:t>
            </a:r>
            <a:endParaRPr lang="en-US" sz="3000" dirty="0"/>
          </a:p>
        </p:txBody>
      </p:sp>
      <p:sp>
        <p:nvSpPr>
          <p:cNvPr id="4" name="Text 2"/>
          <p:cNvSpPr txBox="1"/>
          <p:nvPr/>
        </p:nvSpPr>
        <p:spPr>
          <a:xfrm>
            <a:off x="566928" y="1463040"/>
            <a:ext cx="11057839" cy="60350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Each cell gives the chapter, then the indicator and the part of it in products with no advantage yet, in US$ million, and what share of that economy’s whole indicator the chapter carries. Levels are not comparable across columns.</a:t>
            </a:r>
            <a:endParaRPr lang="en-US" sz="1500" dirty="0"/>
          </a:p>
        </p:txBody>
      </p:sp>
      <p:graphicFrame>
        <p:nvGraphicFramePr>
          <p:cNvPr id="5" name="Table 0"/>
          <p:cNvGraphicFramePr>
            <a:graphicFrameLocks noGrp="1"/>
          </p:cNvGraphicFramePr>
          <p:nvPr/>
        </p:nvGraphicFramePr>
        <p:xfrm>
          <a:off x="566928" y="2304288"/>
          <a:ext cx="11057838" cy="3621024"/>
        </p:xfrm>
        <a:graphic>
          <a:graphicData uri="http://schemas.openxmlformats.org/drawingml/2006/table">
            <a:tbl>
              <a:tblPr/>
              <a:tblGrid>
                <a:gridCol w="1842973">
                  <a:extLst>
                    <a:ext uri="{9D8B030D-6E8A-4147-A177-3AD203B41FA5}">
                      <a16:colId xmlns:a16="http://schemas.microsoft.com/office/drawing/2014/main" val="20000"/>
                    </a:ext>
                  </a:extLst>
                </a:gridCol>
                <a:gridCol w="1842973">
                  <a:extLst>
                    <a:ext uri="{9D8B030D-6E8A-4147-A177-3AD203B41FA5}">
                      <a16:colId xmlns:a16="http://schemas.microsoft.com/office/drawing/2014/main" val="20001"/>
                    </a:ext>
                  </a:extLst>
                </a:gridCol>
                <a:gridCol w="1842973">
                  <a:extLst>
                    <a:ext uri="{9D8B030D-6E8A-4147-A177-3AD203B41FA5}">
                      <a16:colId xmlns:a16="http://schemas.microsoft.com/office/drawing/2014/main" val="20002"/>
                    </a:ext>
                  </a:extLst>
                </a:gridCol>
                <a:gridCol w="1842973">
                  <a:extLst>
                    <a:ext uri="{9D8B030D-6E8A-4147-A177-3AD203B41FA5}">
                      <a16:colId xmlns:a16="http://schemas.microsoft.com/office/drawing/2014/main" val="20003"/>
                    </a:ext>
                  </a:extLst>
                </a:gridCol>
                <a:gridCol w="1842973">
                  <a:extLst>
                    <a:ext uri="{9D8B030D-6E8A-4147-A177-3AD203B41FA5}">
                      <a16:colId xmlns:a16="http://schemas.microsoft.com/office/drawing/2014/main" val="20004"/>
                    </a:ext>
                  </a:extLst>
                </a:gridCol>
                <a:gridCol w="1842973">
                  <a:extLst>
                    <a:ext uri="{9D8B030D-6E8A-4147-A177-3AD203B41FA5}">
                      <a16:colId xmlns:a16="http://schemas.microsoft.com/office/drawing/2014/main" val="20005"/>
                    </a:ext>
                  </a:extLst>
                </a:gridCol>
              </a:tblGrid>
              <a:tr h="603504">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Serbia</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Bosnia and</a:t>
                      </a:r>
                      <a:endParaRPr lang="en-US" sz="1600" dirty="0">
                        <a:latin typeface="Calibri" charset="0"/>
                        <a:ea typeface="Calibri" charset="0"/>
                        <a:cs typeface="Calibri" charset="0"/>
                      </a:endParaRPr>
                    </a:p>
                    <a:p>
                      <a:pPr marL="0" indent="0" algn="ctr">
                        <a:buNone/>
                      </a:pPr>
                      <a:r>
                        <a:rPr lang="en-US" sz="1600" b="1" dirty="0">
                          <a:solidFill>
                            <a:srgbClr val="FFFFFF"/>
                          </a:solidFill>
                          <a:latin typeface="Calibri" pitchFamily="34" charset="0"/>
                          <a:ea typeface="Calibri" pitchFamily="34" charset="-122"/>
                          <a:cs typeface="Calibri" pitchFamily="34" charset="-120"/>
                        </a:rPr>
                        <a:t>Herzegovina</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North</a:t>
                      </a:r>
                      <a:endParaRPr lang="en-US" sz="1600" dirty="0">
                        <a:latin typeface="Calibri" charset="0"/>
                        <a:ea typeface="Calibri" charset="0"/>
                        <a:cs typeface="Calibri" charset="0"/>
                      </a:endParaRPr>
                    </a:p>
                    <a:p>
                      <a:pPr marL="0" indent="0" algn="ctr">
                        <a:buNone/>
                      </a:pPr>
                      <a:r>
                        <a:rPr lang="en-US" sz="1600" b="1" dirty="0">
                          <a:solidFill>
                            <a:srgbClr val="FFFFFF"/>
                          </a:solidFill>
                          <a:latin typeface="Calibri" pitchFamily="34" charset="0"/>
                          <a:ea typeface="Calibri" pitchFamily="34" charset="-122"/>
                          <a:cs typeface="Calibri" pitchFamily="34" charset="-120"/>
                        </a:rPr>
                        <a:t>Macedonia</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Albania</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Kosovo</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Montenegro</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603504">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Electrical machinery and equipment</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3,694  ·  334  ·  9.6%</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Furniture, bedding, lamps</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230  ·  4  ·  12.9%</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Electrical machinery and equipment</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1,127  ·  124  ·  12.4%</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Apparel, knitted or crocheted</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604  ·  26  ·  18.1%</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Furniture, bedding, lamps</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177  ·  10  ·  11.8%</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Ores, slag and ash </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37  ·  5  ·  14.0%</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03504">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Cereals</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3,546  ·  3  ·  9.2%</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Electrical machinery and equipment</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163  ·  37  ·  9.1%</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Iron and steel</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1,039  ·  98  ·  11.4%</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Apparel, not knitted or crocheted</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490  ·  49  ·  14.7%</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Plastics and articles thereof</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136  ·  8  ·  9.1%</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Beverages, spirits and vinegar</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22  ·  2  ·  8.4%</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03504">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Ores, slag and ash *</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3,515  ·  122  ·  9.1%</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Mineral fuels and oils *</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137  ·  0  ·  7.7%</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Ores, slag and ash *</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693  ·  17  ·  7.6%</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Footwear</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326  ·  56  ·  9.8%</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Articles of iron or steel</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78  ·  6  ·  5.2%</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Pharmaceutical products</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16  ·  1  ·  6.1%</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03504">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Copper and articles thereof</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2,607  ·  46  ·  6.8%</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Footwear</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120  ·  1  ·  6.7%</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Apparel, not knitted or crocheted</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561  ·  40  ·  6.2%</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Electrical machinery and equipment</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170  ·  102  ·  5.1%</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Beverages, spirits and vinegar</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75  ·  4  ·  5.0%</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Mineral fuels and oils *</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12  ·  0  ·  4.6%</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03504">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Furniture, bedding, lamps</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2,232  ·  49  ·  5.8%</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Plastics and articles thereof</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115  ·  6  ·  6.5%</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Furniture, bedding, lamps</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462  ·  94  ·  5.1%</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Ores, slag and ash *</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128  ·  62  ·  3.9%</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Electrical machinery and equipment</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66  ·  55  ·  4.4%</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F3864"/>
                          </a:solidFill>
                          <a:latin typeface="Calibri" pitchFamily="34" charset="0"/>
                          <a:ea typeface="Calibri" pitchFamily="34" charset="-122"/>
                          <a:cs typeface="Calibri" pitchFamily="34" charset="-120"/>
                        </a:rPr>
                        <a:t>Aluminium and articles thereof</a:t>
                      </a:r>
                      <a:endParaRPr lang="en-US" sz="1100" dirty="0">
                        <a:latin typeface="Calibri" charset="0"/>
                        <a:ea typeface="Calibri" charset="0"/>
                        <a:cs typeface="Calibri" charset="0"/>
                      </a:endParaRPr>
                    </a:p>
                    <a:p>
                      <a:pPr marL="0" indent="0" algn="l">
                        <a:buNone/>
                      </a:pPr>
                      <a:r>
                        <a:rPr lang="en-US" sz="1100" dirty="0">
                          <a:solidFill>
                            <a:srgbClr val="5A6B85"/>
                          </a:solidFill>
                          <a:latin typeface="Calibri" pitchFamily="34" charset="0"/>
                          <a:ea typeface="Calibri" pitchFamily="34" charset="-122"/>
                          <a:cs typeface="Calibri" pitchFamily="34" charset="-120"/>
                        </a:rPr>
                        <a:t>12  ·  2  ·  4.4%</a:t>
                      </a:r>
                      <a:endParaRPr lang="en-US" sz="1100" dirty="0">
                        <a:latin typeface="Calibri" charset="0"/>
                        <a:ea typeface="Calibri" charset="0"/>
                        <a:cs typeface="Calibri" charset="0"/>
                      </a:endParaRPr>
                    </a:p>
                  </a:txBody>
                  <a:tcPr marL="88900" marR="88900" marT="25400" marB="25400">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9" name="Text 7">
            <a:extLst>
              <a:ext uri="{FF2B5EF4-FFF2-40B4-BE49-F238E27FC236}">
                <a16:creationId xmlns:a16="http://schemas.microsoft.com/office/drawing/2014/main" id="{86473C07-5B0D-7414-A455-0A39A1E50D23}"/>
              </a:ext>
            </a:extLst>
          </p:cNvPr>
          <p:cNvSpPr txBox="1"/>
          <p:nvPr/>
        </p:nvSpPr>
        <p:spPr>
          <a:xfrm>
            <a:off x="11622023" y="638251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16</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sr-Latn-ME" sz="1400" b="1" kern="0" spc="160" dirty="0">
                <a:solidFill>
                  <a:srgbClr val="C55A11"/>
                </a:solidFill>
                <a:latin typeface="Calibri" pitchFamily="34" charset="0"/>
                <a:ea typeface="Calibri" pitchFamily="34" charset="-122"/>
                <a:cs typeface="Calibri" pitchFamily="34" charset="-120"/>
              </a:rPr>
              <a:t>REGIONAL </a:t>
            </a:r>
            <a:r>
              <a:rPr lang="en-US" sz="1400" b="1" kern="0" spc="160" dirty="0">
                <a:solidFill>
                  <a:srgbClr val="C55A11"/>
                </a:solidFill>
                <a:latin typeface="Calibri" pitchFamily="34" charset="0"/>
                <a:ea typeface="Calibri" pitchFamily="34" charset="-122"/>
                <a:cs typeface="Calibri" pitchFamily="34" charset="-120"/>
              </a:rPr>
              <a:t>VALUE CHAINS </a:t>
            </a:r>
            <a:r>
              <a:rPr lang="sr-Latn-ME" sz="1400" b="1" kern="0" spc="160" dirty="0">
                <a:solidFill>
                  <a:srgbClr val="C55A11"/>
                </a:solidFill>
                <a:latin typeface="Calibri" pitchFamily="34" charset="0"/>
                <a:ea typeface="Calibri" pitchFamily="34" charset="-122"/>
                <a:cs typeface="Calibri" pitchFamily="34" charset="-120"/>
              </a:rPr>
              <a:t>ASESSMENT</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en-US" sz="3000" b="1" noProof="0" dirty="0">
                <a:solidFill>
                  <a:srgbClr val="1F3864"/>
                </a:solidFill>
                <a:latin typeface="Cambria" pitchFamily="34" charset="0"/>
                <a:ea typeface="Cambria" pitchFamily="34" charset="-122"/>
              </a:rPr>
              <a:t>Regional value chain perspective</a:t>
            </a:r>
            <a:endParaRPr lang="en-US" sz="3000" noProof="0" dirty="0"/>
          </a:p>
        </p:txBody>
      </p:sp>
      <p:sp>
        <p:nvSpPr>
          <p:cNvPr id="4" name="Text 2"/>
          <p:cNvSpPr txBox="1"/>
          <p:nvPr/>
        </p:nvSpPr>
        <p:spPr>
          <a:xfrm>
            <a:off x="566928" y="1463040"/>
            <a:ext cx="11057839" cy="60350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Every HS4 group that the input–output matrix shows as producing something from something else is a candidate — 400 of them. 120 survive the test of being regional, and they carry 84% of the candidates’ export potential. 30 of those are set out chain by chain.</a:t>
            </a:r>
            <a:endParaRPr lang="en-US" sz="1500" dirty="0"/>
          </a:p>
        </p:txBody>
      </p:sp>
      <p:graphicFrame>
        <p:nvGraphicFramePr>
          <p:cNvPr id="5" name="Table 0"/>
          <p:cNvGraphicFramePr>
            <a:graphicFrameLocks noGrp="1"/>
          </p:cNvGraphicFramePr>
          <p:nvPr/>
        </p:nvGraphicFramePr>
        <p:xfrm>
          <a:off x="566928" y="2304288"/>
          <a:ext cx="11055096" cy="1422400"/>
        </p:xfrm>
        <a:graphic>
          <a:graphicData uri="http://schemas.openxmlformats.org/drawingml/2006/table">
            <a:tbl>
              <a:tblPr/>
              <a:tblGrid>
                <a:gridCol w="260604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1417320">
                  <a:extLst>
                    <a:ext uri="{9D8B030D-6E8A-4147-A177-3AD203B41FA5}">
                      <a16:colId xmlns:a16="http://schemas.microsoft.com/office/drawing/2014/main" val="20005"/>
                    </a:ext>
                  </a:extLst>
                </a:gridCol>
                <a:gridCol w="2002536">
                  <a:extLst>
                    <a:ext uri="{9D8B030D-6E8A-4147-A177-3AD203B41FA5}">
                      <a16:colId xmlns:a16="http://schemas.microsoft.com/office/drawing/2014/main" val="20006"/>
                    </a:ext>
                  </a:extLst>
                </a:gridCol>
              </a:tblGrid>
              <a:tr h="283464">
                <a:tc>
                  <a:txBody>
                    <a:bodyPr/>
                    <a:lstStyle/>
                    <a:p>
                      <a:pPr marL="0" indent="0" algn="l">
                        <a:buNone/>
                      </a:pPr>
                      <a:r>
                        <a:rPr lang="en-US" sz="1600" b="1" dirty="0">
                          <a:solidFill>
                            <a:srgbClr val="FFFFFF"/>
                          </a:solidFill>
                          <a:latin typeface="Calibri" pitchFamily="34" charset="0"/>
                          <a:ea typeface="Calibri" pitchFamily="34" charset="-122"/>
                          <a:cs typeface="Calibri" pitchFamily="34" charset="-120"/>
                        </a:rPr>
                        <a:t>Stage</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Chains</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Share of the chains</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HS6 outputs</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HS6 outputs and main inputs</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Potential, US$ bn</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Share of the potential</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83464">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All candidate chains</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400</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100%</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1,895</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2,974</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17.17</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100.0%</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83464">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Regional chains</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120</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30%</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827</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1,559</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14.38</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83.8%</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3464">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Set out chain by chain</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30</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8%</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242</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721</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10.90</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600" dirty="0">
                          <a:solidFill>
                            <a:srgbClr val="1A1A1A"/>
                          </a:solidFill>
                          <a:latin typeface="Calibri" pitchFamily="34" charset="0"/>
                          <a:ea typeface="Calibri" pitchFamily="34" charset="-122"/>
                          <a:cs typeface="Calibri" pitchFamily="34" charset="-120"/>
                        </a:rPr>
                        <a:t>63.5%</a:t>
                      </a:r>
                      <a:endParaRPr lang="en-US" sz="16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Shape 3"/>
          <p:cNvSpPr/>
          <p:nvPr/>
        </p:nvSpPr>
        <p:spPr>
          <a:xfrm>
            <a:off x="566928" y="3936492"/>
            <a:ext cx="5382616" cy="1298448"/>
          </a:xfrm>
          <a:prstGeom prst="roundRect">
            <a:avLst>
              <a:gd name="adj" fmla="val 4225"/>
            </a:avLst>
          </a:prstGeom>
          <a:solidFill>
            <a:srgbClr val="DEEAF6"/>
          </a:solidFill>
          <a:ln w="12700">
            <a:solidFill>
              <a:srgbClr val="DEEAF6"/>
            </a:solidFill>
            <a:prstDash val="solid"/>
          </a:ln>
        </p:spPr>
        <p:txBody>
          <a:bodyPr/>
          <a:lstStyle/>
          <a:p>
            <a:endParaRPr lang="sr-Latn-ME"/>
          </a:p>
        </p:txBody>
      </p:sp>
      <p:sp>
        <p:nvSpPr>
          <p:cNvPr id="7" name="Text 4"/>
          <p:cNvSpPr txBox="1"/>
          <p:nvPr/>
        </p:nvSpPr>
        <p:spPr>
          <a:xfrm>
            <a:off x="822960" y="4101084"/>
            <a:ext cx="4870552" cy="1005840"/>
          </a:xfrm>
          <a:prstGeom prst="rect">
            <a:avLst/>
          </a:prstGeom>
          <a:noFill/>
          <a:ln/>
        </p:spPr>
        <p:txBody>
          <a:bodyPr wrap="square" lIns="0" tIns="0" rIns="0" bIns="0" rtlCol="0" anchor="ctr"/>
          <a:lstStyle/>
          <a:p>
            <a:pPr marL="0" indent="0">
              <a:lnSpc>
                <a:spcPct val="105000"/>
              </a:lnSpc>
              <a:buNone/>
            </a:pPr>
            <a:r>
              <a:rPr lang="en-US" sz="1400" b="1" dirty="0">
                <a:solidFill>
                  <a:srgbClr val="C55A11"/>
                </a:solidFill>
                <a:latin typeface="Calibri" pitchFamily="34" charset="0"/>
                <a:ea typeface="Calibri" pitchFamily="34" charset="-122"/>
                <a:cs typeface="Calibri" pitchFamily="34" charset="-120"/>
              </a:rPr>
              <a:t>What the test is.  </a:t>
            </a:r>
            <a:r>
              <a:rPr lang="en-US" sz="1400" dirty="0">
                <a:solidFill>
                  <a:srgbClr val="1A1A1A"/>
                </a:solidFill>
                <a:latin typeface="Calibri" pitchFamily="34" charset="0"/>
                <a:ea typeface="Calibri" pitchFamily="34" charset="-122"/>
                <a:cs typeface="Calibri" pitchFamily="34" charset="-120"/>
              </a:rPr>
              <a:t>A chain counts as regional when at least two of the six can make its finished good and at least two can supply its main inputs — each on comparative advantage of 1 or more and estimated potential of at least US$ 500,000. The output side does the work: on inputs alone 374 of the 400 would pass.</a:t>
            </a:r>
            <a:endParaRPr lang="en-US" sz="1400" dirty="0"/>
          </a:p>
        </p:txBody>
      </p:sp>
      <p:sp>
        <p:nvSpPr>
          <p:cNvPr id="8" name="Shape 5"/>
          <p:cNvSpPr/>
          <p:nvPr/>
        </p:nvSpPr>
        <p:spPr>
          <a:xfrm>
            <a:off x="6242152" y="3936492"/>
            <a:ext cx="5382616" cy="1298448"/>
          </a:xfrm>
          <a:prstGeom prst="roundRect">
            <a:avLst>
              <a:gd name="adj" fmla="val 4225"/>
            </a:avLst>
          </a:prstGeom>
          <a:solidFill>
            <a:srgbClr val="DEEAF6"/>
          </a:solidFill>
          <a:ln w="12700">
            <a:solidFill>
              <a:srgbClr val="DEEAF6"/>
            </a:solidFill>
            <a:prstDash val="solid"/>
          </a:ln>
        </p:spPr>
        <p:txBody>
          <a:bodyPr/>
          <a:lstStyle/>
          <a:p>
            <a:endParaRPr lang="sr-Latn-ME"/>
          </a:p>
        </p:txBody>
      </p:sp>
      <p:sp>
        <p:nvSpPr>
          <p:cNvPr id="9" name="Text 6"/>
          <p:cNvSpPr txBox="1"/>
          <p:nvPr/>
        </p:nvSpPr>
        <p:spPr>
          <a:xfrm>
            <a:off x="6498184" y="4101084"/>
            <a:ext cx="4870552" cy="1005840"/>
          </a:xfrm>
          <a:prstGeom prst="rect">
            <a:avLst/>
          </a:prstGeom>
          <a:noFill/>
          <a:ln/>
        </p:spPr>
        <p:txBody>
          <a:bodyPr wrap="square" lIns="0" tIns="0" rIns="0" bIns="0" rtlCol="0" anchor="ctr"/>
          <a:lstStyle/>
          <a:p>
            <a:pPr marL="0" indent="0">
              <a:lnSpc>
                <a:spcPct val="105000"/>
              </a:lnSpc>
              <a:buNone/>
            </a:pPr>
            <a:r>
              <a:rPr lang="en-US" sz="1400" b="1" dirty="0">
                <a:solidFill>
                  <a:srgbClr val="1F3864"/>
                </a:solidFill>
                <a:latin typeface="Calibri" pitchFamily="34" charset="0"/>
                <a:ea typeface="Calibri" pitchFamily="34" charset="-122"/>
                <a:cs typeface="Calibri" pitchFamily="34" charset="-120"/>
              </a:rPr>
              <a:t>Narrowing concentrates, it does not discard.  </a:t>
            </a:r>
            <a:r>
              <a:rPr lang="en-US" sz="1400" dirty="0">
                <a:solidFill>
                  <a:srgbClr val="1A1A1A"/>
                </a:solidFill>
                <a:latin typeface="Calibri" pitchFamily="34" charset="0"/>
                <a:ea typeface="Calibri" pitchFamily="34" charset="-122"/>
                <a:cs typeface="Calibri" pitchFamily="34" charset="-120"/>
              </a:rPr>
              <a:t>The 30 chains set out in full are a quarter of the regional ones but carry 76% of their potential, and they come from 9 of the 11 sectors. The ones left out are small, not unrepresentative.</a:t>
            </a:r>
            <a:endParaRPr lang="en-US" sz="1400" dirty="0"/>
          </a:p>
        </p:txBody>
      </p:sp>
      <p:sp>
        <p:nvSpPr>
          <p:cNvPr id="12" name="Text 7">
            <a:extLst>
              <a:ext uri="{FF2B5EF4-FFF2-40B4-BE49-F238E27FC236}">
                <a16:creationId xmlns:a16="http://schemas.microsoft.com/office/drawing/2014/main" id="{9143297D-22A7-D404-C19B-DA71F55B0876}"/>
              </a:ext>
            </a:extLst>
          </p:cNvPr>
          <p:cNvSpPr txBox="1"/>
          <p:nvPr/>
        </p:nvSpPr>
        <p:spPr>
          <a:xfrm>
            <a:off x="11622023" y="638251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17</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11076127" y="6382512"/>
            <a:ext cx="548640" cy="274320"/>
          </a:xfrm>
          <a:prstGeom prst="rect">
            <a:avLst/>
          </a:prstGeom>
          <a:noFill/>
          <a:ln/>
        </p:spPr>
        <p:txBody>
          <a:bodyPr wrap="square" lIns="0" tIns="0" rIns="0" bIns="0" rtlCol="0" anchor="ctr"/>
          <a:lstStyle/>
          <a:p>
            <a:pPr marL="0" indent="0" algn="r">
              <a:buNone/>
            </a:pPr>
            <a:r>
              <a:rPr lang="en-US" sz="1000" dirty="0">
                <a:solidFill>
                  <a:srgbClr val="9DC3E6"/>
                </a:solidFill>
                <a:latin typeface="Calibri" pitchFamily="34" charset="0"/>
                <a:ea typeface="Calibri" pitchFamily="34" charset="-122"/>
                <a:cs typeface="Calibri" pitchFamily="34" charset="-120"/>
              </a:rPr>
              <a:t>1</a:t>
            </a:r>
            <a:r>
              <a:rPr lang="sr-Latn-ME" sz="1000" dirty="0">
                <a:solidFill>
                  <a:srgbClr val="9DC3E6"/>
                </a:solidFill>
                <a:latin typeface="Calibri" pitchFamily="34" charset="0"/>
                <a:ea typeface="Calibri" pitchFamily="34" charset="-122"/>
                <a:cs typeface="Calibri" pitchFamily="34" charset="-120"/>
              </a:rPr>
              <a:t>8</a:t>
            </a:r>
            <a:endParaRPr lang="en-US" sz="1000" dirty="0"/>
          </a:p>
        </p:txBody>
      </p:sp>
      <p:sp>
        <p:nvSpPr>
          <p:cNvPr id="3" name="Text 1"/>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THE VALUE CHAINS</a:t>
            </a:r>
            <a:endParaRPr lang="en-US" sz="1400" dirty="0"/>
          </a:p>
        </p:txBody>
      </p:sp>
      <p:sp>
        <p:nvSpPr>
          <p:cNvPr id="4" name="Text 2"/>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3600" b="1" dirty="0" err="1">
                <a:solidFill>
                  <a:srgbClr val="1F3864"/>
                </a:solidFill>
                <a:latin typeface="Cambria" pitchFamily="34" charset="0"/>
                <a:ea typeface="Cambria" pitchFamily="34" charset="-122"/>
                <a:cs typeface="Cambria" pitchFamily="34" charset="-120"/>
              </a:rPr>
              <a:t>Identified</a:t>
            </a:r>
            <a:r>
              <a:rPr lang="en-US" sz="3600" b="1" dirty="0">
                <a:solidFill>
                  <a:srgbClr val="1F3864"/>
                </a:solidFill>
                <a:latin typeface="Cambria" pitchFamily="34" charset="0"/>
                <a:ea typeface="Cambria" pitchFamily="34" charset="-122"/>
                <a:cs typeface="Cambria" pitchFamily="34" charset="-120"/>
              </a:rPr>
              <a:t> regional value chains</a:t>
            </a:r>
            <a:r>
              <a:rPr lang="sr-Latn-ME" sz="3600" b="1" dirty="0">
                <a:solidFill>
                  <a:srgbClr val="1F3864"/>
                </a:solidFill>
                <a:latin typeface="Cambria" pitchFamily="34" charset="0"/>
                <a:ea typeface="Cambria" pitchFamily="34" charset="-122"/>
                <a:cs typeface="Cambria" pitchFamily="34" charset="-120"/>
              </a:rPr>
              <a:t> </a:t>
            </a:r>
            <a:r>
              <a:rPr lang="sr-Latn-ME" sz="3600" b="1" dirty="0" err="1">
                <a:solidFill>
                  <a:srgbClr val="1F3864"/>
                </a:solidFill>
                <a:latin typeface="Cambria" pitchFamily="34" charset="0"/>
                <a:ea typeface="Cambria" pitchFamily="34" charset="-122"/>
                <a:cs typeface="Cambria" pitchFamily="34" charset="-120"/>
              </a:rPr>
              <a:t>with</a:t>
            </a:r>
            <a:r>
              <a:rPr lang="sr-Latn-ME" sz="3600" b="1" dirty="0">
                <a:solidFill>
                  <a:srgbClr val="1F3864"/>
                </a:solidFill>
                <a:latin typeface="Cambria" pitchFamily="34" charset="0"/>
                <a:ea typeface="Cambria" pitchFamily="34" charset="-122"/>
                <a:cs typeface="Cambria" pitchFamily="34" charset="-120"/>
              </a:rPr>
              <a:t> </a:t>
            </a:r>
            <a:r>
              <a:rPr lang="sr-Latn-ME" sz="3600" b="1" dirty="0" err="1">
                <a:solidFill>
                  <a:srgbClr val="1F3864"/>
                </a:solidFill>
                <a:latin typeface="Cambria" pitchFamily="34" charset="0"/>
                <a:ea typeface="Cambria" pitchFamily="34" charset="-122"/>
                <a:cs typeface="Cambria" pitchFamily="34" charset="-120"/>
              </a:rPr>
              <a:t>largest</a:t>
            </a:r>
            <a:r>
              <a:rPr lang="sr-Latn-ME" sz="3600" b="1" dirty="0">
                <a:solidFill>
                  <a:srgbClr val="1F3864"/>
                </a:solidFill>
                <a:latin typeface="Cambria" pitchFamily="34" charset="0"/>
                <a:ea typeface="Cambria" pitchFamily="34" charset="-122"/>
                <a:cs typeface="Cambria" pitchFamily="34" charset="-120"/>
              </a:rPr>
              <a:t> </a:t>
            </a:r>
            <a:r>
              <a:rPr lang="sr-Latn-ME" sz="3600" b="1" dirty="0" err="1">
                <a:solidFill>
                  <a:srgbClr val="1F3864"/>
                </a:solidFill>
                <a:latin typeface="Cambria" pitchFamily="34" charset="0"/>
                <a:ea typeface="Cambria" pitchFamily="34" charset="-122"/>
                <a:cs typeface="Cambria" pitchFamily="34" charset="-120"/>
              </a:rPr>
              <a:t>perspectives</a:t>
            </a:r>
            <a:endParaRPr lang="en-US" sz="3600" dirty="0"/>
          </a:p>
        </p:txBody>
      </p:sp>
      <p:sp>
        <p:nvSpPr>
          <p:cNvPr id="6" name="Text 4"/>
          <p:cNvSpPr txBox="1"/>
          <p:nvPr/>
        </p:nvSpPr>
        <p:spPr>
          <a:xfrm>
            <a:off x="566928" y="2009345"/>
            <a:ext cx="3411626" cy="402336"/>
          </a:xfrm>
          <a:prstGeom prst="rect">
            <a:avLst/>
          </a:prstGeom>
          <a:noFill/>
          <a:ln/>
        </p:spPr>
        <p:txBody>
          <a:bodyPr wrap="square" lIns="0" tIns="0" rIns="0" bIns="0" rtlCol="0" anchor="ctr"/>
          <a:lstStyle/>
          <a:p>
            <a:pPr marL="0" indent="0">
              <a:buNone/>
            </a:pPr>
            <a:r>
              <a:rPr lang="en-US" sz="2400" b="1" dirty="0">
                <a:solidFill>
                  <a:srgbClr val="1F3864"/>
                </a:solidFill>
                <a:latin typeface="Cambria" pitchFamily="34" charset="0"/>
                <a:ea typeface="Cambria" pitchFamily="34" charset="-122"/>
                <a:cs typeface="Cambria" pitchFamily="34" charset="-120"/>
              </a:rPr>
              <a:t>120</a:t>
            </a:r>
            <a:endParaRPr lang="en-US" sz="2400" dirty="0"/>
          </a:p>
        </p:txBody>
      </p:sp>
      <p:sp>
        <p:nvSpPr>
          <p:cNvPr id="7" name="Text 5"/>
          <p:cNvSpPr txBox="1"/>
          <p:nvPr/>
        </p:nvSpPr>
        <p:spPr>
          <a:xfrm>
            <a:off x="566928" y="2429969"/>
            <a:ext cx="3411626" cy="274320"/>
          </a:xfrm>
          <a:prstGeom prst="rect">
            <a:avLst/>
          </a:prstGeom>
          <a:noFill/>
          <a:ln/>
        </p:spPr>
        <p:txBody>
          <a:bodyPr wrap="square" lIns="0" tIns="0" rIns="0" bIns="0" rtlCol="0" anchor="ctr"/>
          <a:lstStyle/>
          <a:p>
            <a:pPr marL="0" indent="0">
              <a:buNone/>
            </a:pPr>
            <a:r>
              <a:rPr lang="en-US" sz="1600" dirty="0">
                <a:solidFill>
                  <a:srgbClr val="5A6B85"/>
                </a:solidFill>
                <a:latin typeface="Calibri" pitchFamily="34" charset="0"/>
                <a:ea typeface="Calibri" pitchFamily="34" charset="-122"/>
                <a:cs typeface="Calibri" pitchFamily="34" charset="-120"/>
              </a:rPr>
              <a:t>chains qualify, out of 400 candidates</a:t>
            </a:r>
            <a:endParaRPr lang="en-US" sz="1600" dirty="0"/>
          </a:p>
        </p:txBody>
      </p:sp>
      <p:sp>
        <p:nvSpPr>
          <p:cNvPr id="8" name="Text 6"/>
          <p:cNvSpPr txBox="1"/>
          <p:nvPr/>
        </p:nvSpPr>
        <p:spPr>
          <a:xfrm>
            <a:off x="4252874" y="2009345"/>
            <a:ext cx="3411626" cy="402336"/>
          </a:xfrm>
          <a:prstGeom prst="rect">
            <a:avLst/>
          </a:prstGeom>
          <a:noFill/>
          <a:ln/>
        </p:spPr>
        <p:txBody>
          <a:bodyPr wrap="square" lIns="0" tIns="0" rIns="0" bIns="0" rtlCol="0" anchor="ctr"/>
          <a:lstStyle/>
          <a:p>
            <a:pPr marL="0" indent="0">
              <a:buNone/>
            </a:pPr>
            <a:r>
              <a:rPr lang="en-US" sz="2400" b="1" dirty="0">
                <a:solidFill>
                  <a:srgbClr val="1F3864"/>
                </a:solidFill>
                <a:latin typeface="Cambria" pitchFamily="34" charset="0"/>
                <a:ea typeface="Cambria" pitchFamily="34" charset="-122"/>
                <a:cs typeface="Cambria" pitchFamily="34" charset="-120"/>
              </a:rPr>
              <a:t>US$ 14.38 bn</a:t>
            </a:r>
            <a:endParaRPr lang="en-US" sz="2400" dirty="0"/>
          </a:p>
        </p:txBody>
      </p:sp>
      <p:sp>
        <p:nvSpPr>
          <p:cNvPr id="9" name="Text 7"/>
          <p:cNvSpPr txBox="1"/>
          <p:nvPr/>
        </p:nvSpPr>
        <p:spPr>
          <a:xfrm>
            <a:off x="4252874" y="2429969"/>
            <a:ext cx="3411626" cy="274320"/>
          </a:xfrm>
          <a:prstGeom prst="rect">
            <a:avLst/>
          </a:prstGeom>
          <a:noFill/>
          <a:ln/>
        </p:spPr>
        <p:txBody>
          <a:bodyPr wrap="square" lIns="0" tIns="0" rIns="0" bIns="0" rtlCol="0" anchor="ctr"/>
          <a:lstStyle/>
          <a:p>
            <a:pPr marL="0" indent="0">
              <a:buNone/>
            </a:pPr>
            <a:r>
              <a:rPr lang="en-US" sz="1600" dirty="0">
                <a:solidFill>
                  <a:srgbClr val="5A6B85"/>
                </a:solidFill>
                <a:latin typeface="Calibri" pitchFamily="34" charset="0"/>
                <a:ea typeface="Calibri" pitchFamily="34" charset="-122"/>
                <a:cs typeface="Calibri" pitchFamily="34" charset="-120"/>
              </a:rPr>
              <a:t>of export potential in their outputs</a:t>
            </a:r>
            <a:endParaRPr lang="en-US" sz="1600" dirty="0"/>
          </a:p>
        </p:txBody>
      </p:sp>
      <p:sp>
        <p:nvSpPr>
          <p:cNvPr id="10" name="Text 8"/>
          <p:cNvSpPr txBox="1"/>
          <p:nvPr/>
        </p:nvSpPr>
        <p:spPr>
          <a:xfrm>
            <a:off x="7938821" y="2009345"/>
            <a:ext cx="3411626" cy="402336"/>
          </a:xfrm>
          <a:prstGeom prst="rect">
            <a:avLst/>
          </a:prstGeom>
          <a:noFill/>
          <a:ln/>
        </p:spPr>
        <p:txBody>
          <a:bodyPr wrap="square" lIns="0" tIns="0" rIns="0" bIns="0" rtlCol="0" anchor="ctr"/>
          <a:lstStyle/>
          <a:p>
            <a:pPr marL="0" indent="0">
              <a:buNone/>
            </a:pPr>
            <a:r>
              <a:rPr lang="en-US" sz="2400" b="1" dirty="0">
                <a:solidFill>
                  <a:srgbClr val="1F3864"/>
                </a:solidFill>
                <a:latin typeface="Cambria" pitchFamily="34" charset="0"/>
                <a:ea typeface="Cambria" pitchFamily="34" charset="-122"/>
                <a:cs typeface="Cambria" pitchFamily="34" charset="-120"/>
              </a:rPr>
              <a:t>523</a:t>
            </a:r>
            <a:endParaRPr lang="en-US" sz="2400" dirty="0"/>
          </a:p>
        </p:txBody>
      </p:sp>
      <p:sp>
        <p:nvSpPr>
          <p:cNvPr id="11" name="Text 9"/>
          <p:cNvSpPr txBox="1"/>
          <p:nvPr/>
        </p:nvSpPr>
        <p:spPr>
          <a:xfrm>
            <a:off x="7938821" y="2429969"/>
            <a:ext cx="3411626" cy="274320"/>
          </a:xfrm>
          <a:prstGeom prst="rect">
            <a:avLst/>
          </a:prstGeom>
          <a:noFill/>
          <a:ln/>
        </p:spPr>
        <p:txBody>
          <a:bodyPr wrap="square" lIns="0" tIns="0" rIns="0" bIns="0" rtlCol="0" anchor="ctr"/>
          <a:lstStyle/>
          <a:p>
            <a:pPr marL="0" indent="0">
              <a:buNone/>
            </a:pPr>
            <a:r>
              <a:rPr lang="en-US" sz="1600" dirty="0">
                <a:solidFill>
                  <a:srgbClr val="5A6B85"/>
                </a:solidFill>
                <a:latin typeface="Calibri" pitchFamily="34" charset="0"/>
                <a:ea typeface="Calibri" pitchFamily="34" charset="-122"/>
                <a:cs typeface="Calibri" pitchFamily="34" charset="-120"/>
              </a:rPr>
              <a:t>products in the thirty set out in full</a:t>
            </a:r>
            <a:endParaRPr lang="en-US" sz="1600" dirty="0"/>
          </a:p>
        </p:txBody>
      </p:sp>
      <p:pic>
        <p:nvPicPr>
          <p:cNvPr id="12" name="Image 0" descr="/tmp/slike/14_uloge.png"/>
          <p:cNvPicPr>
            <a:picLocks noChangeAspect="1"/>
          </p:cNvPicPr>
          <p:nvPr/>
        </p:nvPicPr>
        <p:blipFill>
          <a:blip r:embed="rId3"/>
          <a:stretch>
            <a:fillRect/>
          </a:stretch>
        </p:blipFill>
        <p:spPr>
          <a:xfrm>
            <a:off x="1780560" y="2935224"/>
            <a:ext cx="8380309" cy="344728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VALUE CHAINS · SET OUT CHAIN BY CHAIN</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en-US" sz="4000" b="1" dirty="0">
                <a:solidFill>
                  <a:srgbClr val="1F3864"/>
                </a:solidFill>
                <a:latin typeface="Cambria" pitchFamily="34" charset="0"/>
                <a:ea typeface="Cambria" pitchFamily="34" charset="-122"/>
                <a:cs typeface="Cambria" pitchFamily="34" charset="-120"/>
              </a:rPr>
              <a:t>The thirty chains</a:t>
            </a:r>
            <a:endParaRPr lang="en-US" sz="4000" dirty="0"/>
          </a:p>
        </p:txBody>
      </p:sp>
      <p:sp>
        <p:nvSpPr>
          <p:cNvPr id="4" name="Text 2"/>
          <p:cNvSpPr txBox="1"/>
          <p:nvPr/>
        </p:nvSpPr>
        <p:spPr>
          <a:xfrm>
            <a:off x="566928" y="1463040"/>
            <a:ext cx="11057839" cy="60350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Ranked by the export potential of the finished good. Together they carry US$ 10.90 billion — 76% of what the 120 regional chains carry — and they run from electric motors to chocolate, across 9 of the 11 sectors.</a:t>
            </a:r>
            <a:endParaRPr lang="en-US" sz="1500" dirty="0"/>
          </a:p>
        </p:txBody>
      </p:sp>
      <p:graphicFrame>
        <p:nvGraphicFramePr>
          <p:cNvPr id="5" name="Table 0"/>
          <p:cNvGraphicFramePr>
            <a:graphicFrameLocks noGrp="1"/>
          </p:cNvGraphicFramePr>
          <p:nvPr/>
        </p:nvGraphicFramePr>
        <p:xfrm>
          <a:off x="566928" y="2304288"/>
          <a:ext cx="11061105" cy="3421888"/>
        </p:xfrm>
        <a:graphic>
          <a:graphicData uri="http://schemas.openxmlformats.org/drawingml/2006/table">
            <a:tbl>
              <a:tblPr/>
              <a:tblGrid>
                <a:gridCol w="326921">
                  <a:extLst>
                    <a:ext uri="{9D8B030D-6E8A-4147-A177-3AD203B41FA5}">
                      <a16:colId xmlns:a16="http://schemas.microsoft.com/office/drawing/2014/main" val="20000"/>
                    </a:ext>
                  </a:extLst>
                </a:gridCol>
                <a:gridCol w="447365">
                  <a:extLst>
                    <a:ext uri="{9D8B030D-6E8A-4147-A177-3AD203B41FA5}">
                      <a16:colId xmlns:a16="http://schemas.microsoft.com/office/drawing/2014/main" val="20001"/>
                    </a:ext>
                  </a:extLst>
                </a:gridCol>
                <a:gridCol w="2202417">
                  <a:extLst>
                    <a:ext uri="{9D8B030D-6E8A-4147-A177-3AD203B41FA5}">
                      <a16:colId xmlns:a16="http://schemas.microsoft.com/office/drawing/2014/main" val="20002"/>
                    </a:ext>
                  </a:extLst>
                </a:gridCol>
                <a:gridCol w="490382">
                  <a:extLst>
                    <a:ext uri="{9D8B030D-6E8A-4147-A177-3AD203B41FA5}">
                      <a16:colId xmlns:a16="http://schemas.microsoft.com/office/drawing/2014/main" val="20003"/>
                    </a:ext>
                  </a:extLst>
                </a:gridCol>
                <a:gridCol w="203200">
                  <a:extLst>
                    <a:ext uri="{9D8B030D-6E8A-4147-A177-3AD203B41FA5}">
                      <a16:colId xmlns:a16="http://schemas.microsoft.com/office/drawing/2014/main" val="2733525602"/>
                    </a:ext>
                  </a:extLst>
                </a:gridCol>
                <a:gridCol w="456650">
                  <a:extLst>
                    <a:ext uri="{9D8B030D-6E8A-4147-A177-3AD203B41FA5}">
                      <a16:colId xmlns:a16="http://schemas.microsoft.com/office/drawing/2014/main" val="20004"/>
                    </a:ext>
                  </a:extLst>
                </a:gridCol>
                <a:gridCol w="447365">
                  <a:extLst>
                    <a:ext uri="{9D8B030D-6E8A-4147-A177-3AD203B41FA5}">
                      <a16:colId xmlns:a16="http://schemas.microsoft.com/office/drawing/2014/main" val="20005"/>
                    </a:ext>
                  </a:extLst>
                </a:gridCol>
                <a:gridCol w="2202417">
                  <a:extLst>
                    <a:ext uri="{9D8B030D-6E8A-4147-A177-3AD203B41FA5}">
                      <a16:colId xmlns:a16="http://schemas.microsoft.com/office/drawing/2014/main" val="20006"/>
                    </a:ext>
                  </a:extLst>
                </a:gridCol>
                <a:gridCol w="490382">
                  <a:extLst>
                    <a:ext uri="{9D8B030D-6E8A-4147-A177-3AD203B41FA5}">
                      <a16:colId xmlns:a16="http://schemas.microsoft.com/office/drawing/2014/main" val="20007"/>
                    </a:ext>
                  </a:extLst>
                </a:gridCol>
                <a:gridCol w="203200">
                  <a:extLst>
                    <a:ext uri="{9D8B030D-6E8A-4147-A177-3AD203B41FA5}">
                      <a16:colId xmlns:a16="http://schemas.microsoft.com/office/drawing/2014/main" val="4142594995"/>
                    </a:ext>
                  </a:extLst>
                </a:gridCol>
                <a:gridCol w="450642">
                  <a:extLst>
                    <a:ext uri="{9D8B030D-6E8A-4147-A177-3AD203B41FA5}">
                      <a16:colId xmlns:a16="http://schemas.microsoft.com/office/drawing/2014/main" val="20008"/>
                    </a:ext>
                  </a:extLst>
                </a:gridCol>
                <a:gridCol w="447365">
                  <a:extLst>
                    <a:ext uri="{9D8B030D-6E8A-4147-A177-3AD203B41FA5}">
                      <a16:colId xmlns:a16="http://schemas.microsoft.com/office/drawing/2014/main" val="20009"/>
                    </a:ext>
                  </a:extLst>
                </a:gridCol>
                <a:gridCol w="2202417">
                  <a:extLst>
                    <a:ext uri="{9D8B030D-6E8A-4147-A177-3AD203B41FA5}">
                      <a16:colId xmlns:a16="http://schemas.microsoft.com/office/drawing/2014/main" val="20010"/>
                    </a:ext>
                  </a:extLst>
                </a:gridCol>
                <a:gridCol w="490382">
                  <a:extLst>
                    <a:ext uri="{9D8B030D-6E8A-4147-A177-3AD203B41FA5}">
                      <a16:colId xmlns:a16="http://schemas.microsoft.com/office/drawing/2014/main" val="20011"/>
                    </a:ext>
                  </a:extLst>
                </a:gridCol>
              </a:tblGrid>
              <a:tr h="283464">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050" b="1" dirty="0">
                          <a:solidFill>
                            <a:srgbClr val="FFFFFF"/>
                          </a:solidFill>
                          <a:latin typeface="Calibri" pitchFamily="34" charset="0"/>
                          <a:ea typeface="Calibri" pitchFamily="34" charset="-122"/>
                          <a:cs typeface="Calibri" pitchFamily="34" charset="-120"/>
                        </a:rPr>
                        <a:t>HS4</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Chain</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050" b="1" dirty="0">
                          <a:solidFill>
                            <a:srgbClr val="FFFFFF"/>
                          </a:solidFill>
                          <a:latin typeface="Calibri" pitchFamily="34" charset="0"/>
                          <a:ea typeface="Calibri" pitchFamily="34" charset="-122"/>
                          <a:cs typeface="Calibri" pitchFamily="34" charset="-120"/>
                        </a:rPr>
                        <a:t>US$ m</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endParaRPr lang="en-US" sz="105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50" b="1" dirty="0">
                          <a:solidFill>
                            <a:srgbClr val="FFFFFF"/>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050" b="1" dirty="0">
                          <a:solidFill>
                            <a:srgbClr val="FFFFFF"/>
                          </a:solidFill>
                          <a:latin typeface="Calibri" pitchFamily="34" charset="0"/>
                          <a:ea typeface="Calibri" pitchFamily="34" charset="-122"/>
                          <a:cs typeface="Calibri" pitchFamily="34" charset="-120"/>
                        </a:rPr>
                        <a:t>HS4</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Chain</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050" b="1" dirty="0">
                          <a:solidFill>
                            <a:srgbClr val="FFFFFF"/>
                          </a:solidFill>
                          <a:latin typeface="Calibri" pitchFamily="34" charset="0"/>
                          <a:ea typeface="Calibri" pitchFamily="34" charset="-122"/>
                          <a:cs typeface="Calibri" pitchFamily="34" charset="-120"/>
                        </a:rPr>
                        <a:t>US$ m</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endParaRPr lang="en-US" sz="105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50" b="1" dirty="0">
                          <a:solidFill>
                            <a:srgbClr val="FFFFFF"/>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050" b="1" dirty="0">
                          <a:solidFill>
                            <a:srgbClr val="FFFFFF"/>
                          </a:solidFill>
                          <a:latin typeface="Calibri" pitchFamily="34" charset="0"/>
                          <a:ea typeface="Calibri" pitchFamily="34" charset="-122"/>
                          <a:cs typeface="Calibri" pitchFamily="34" charset="-120"/>
                        </a:rPr>
                        <a:t>HS4</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Chain</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tc>
                  <a:txBody>
                    <a:bodyPr/>
                    <a:lstStyle/>
                    <a:p>
                      <a:pPr marL="0" indent="0" algn="r">
                        <a:buNone/>
                      </a:pPr>
                      <a:r>
                        <a:rPr lang="en-US" sz="1050" b="1" dirty="0">
                          <a:solidFill>
                            <a:srgbClr val="FFFFFF"/>
                          </a:solidFill>
                          <a:latin typeface="Calibri" pitchFamily="34" charset="0"/>
                          <a:ea typeface="Calibri" pitchFamily="34" charset="-122"/>
                          <a:cs typeface="Calibri" pitchFamily="34" charset="-120"/>
                        </a:rPr>
                        <a:t>US$ m</a:t>
                      </a:r>
                      <a:endParaRPr lang="en-US" sz="105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1F3864"/>
                    </a:solidFill>
                  </a:tcPr>
                </a:tc>
                <a:extLst>
                  <a:ext uri="{0D108BD9-81ED-4DB2-BD59-A6C34878D82A}">
                    <a16:rowId xmlns:a16="http://schemas.microsoft.com/office/drawing/2014/main" val="10000"/>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1</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8501</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Electric motors and generators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1,058</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6115</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Hosiery, tights and socks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380</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21</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4818</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Paper articles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204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3004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Medicaments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929</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12</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6203</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Men's suits, jackets and trousers, woven</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358</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22</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8702</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Buses and coaches, ten persons or more</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201</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3402</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Washing and cleaning preparations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692</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13</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9401</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Seats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331</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23</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2203</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Beer</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194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2202</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Non-alcoholic beverages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618</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14</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2106</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Food preparations not elsewhere specified</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308</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24</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8504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Transformers and static converters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175</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8703</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Passenger cars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550</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15</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8413</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Pumps for liquids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295</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8419</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Heat exchange and process machinery</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174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6</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8421</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Centrifuges and filtering machinery</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544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16</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8418</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Refrigerators and freezers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283</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26</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4205</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Leather articles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172</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7</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9403</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Furniture</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519</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17</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2005</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Vegetables preserved other than in vinegar</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249</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27</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6204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Women's suits, dresses and trousers, woven</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157</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2402</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Cigarettes and cigars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510</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8414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Air pumps, compressors and fans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225</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28</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6109</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T-shirts, singlets and other vests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151</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1905</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Bread, biscuits and bakers' wares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481</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19</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1512</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Vegetable oils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221</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29</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2105</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Ice cream and other edible ice</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144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83464">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6403</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Footwear with leather uppers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422</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20</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9404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Mattresses and bedding</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220</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30</a:t>
                      </a:r>
                      <a:endParaRPr lang="en-US" sz="1000" dirty="0">
                        <a:latin typeface="Calibri" charset="0"/>
                        <a:ea typeface="Calibri" charset="0"/>
                        <a:cs typeface="Calibri" charset="0"/>
                      </a:endParaRPr>
                    </a:p>
                  </a:txBody>
                  <a:tcPr marL="88900" marR="88900" marT="25400" marB="25400" anchor="ctr">
                    <a:lnL w="6350" cap="flat" cmpd="sng" algn="ctr">
                      <a:no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chemeClr val="accent1">
                        <a:lumMod val="20000"/>
                        <a:lumOff val="80000"/>
                      </a:schemeClr>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1806</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A1A1A"/>
                          </a:solidFill>
                          <a:latin typeface="Calibri" pitchFamily="34" charset="0"/>
                          <a:ea typeface="Calibri" pitchFamily="34" charset="-122"/>
                          <a:cs typeface="Calibri" pitchFamily="34" charset="-120"/>
                        </a:rPr>
                        <a:t>Chocolate and cocoa preparations</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tc>
                  <a:txBody>
                    <a:bodyPr/>
                    <a:lstStyle/>
                    <a:p>
                      <a:pPr marL="0" indent="0" algn="r">
                        <a:buNone/>
                      </a:pPr>
                      <a:r>
                        <a:rPr lang="en-US" sz="1000" dirty="0">
                          <a:solidFill>
                            <a:srgbClr val="1A1A1A"/>
                          </a:solidFill>
                          <a:latin typeface="Calibri" pitchFamily="34" charset="0"/>
                          <a:ea typeface="Calibri" pitchFamily="34" charset="-122"/>
                          <a:cs typeface="Calibri" pitchFamily="34" charset="-120"/>
                        </a:rPr>
                        <a:t>134</a:t>
                      </a:r>
                      <a:endParaRPr lang="en-US" sz="1000" dirty="0">
                        <a:latin typeface="Calibri" charset="0"/>
                        <a:ea typeface="Calibri" charset="0"/>
                        <a:cs typeface="Calibri" charset="0"/>
                      </a:endParaRPr>
                    </a:p>
                  </a:txBody>
                  <a:tcPr marL="88900" marR="88900" marT="25400" marB="25400" anchor="ctr">
                    <a:lnL w="6350" cap="flat" cmpd="sng" algn="ctr">
                      <a:solidFill>
                        <a:srgbClr val="D6DEE8"/>
                      </a:solidFill>
                      <a:prstDash val="solid"/>
                      <a:round/>
                      <a:headEnd type="none" w="med" len="med"/>
                      <a:tailEnd type="none" w="med" len="med"/>
                    </a:lnL>
                    <a:lnR w="6350" cap="flat" cmpd="sng" algn="ctr">
                      <a:solidFill>
                        <a:srgbClr val="D6DEE8"/>
                      </a:solidFill>
                      <a:prstDash val="solid"/>
                      <a:round/>
                      <a:headEnd type="none" w="med" len="med"/>
                      <a:tailEnd type="none" w="med" len="med"/>
                    </a:lnR>
                    <a:lnT w="6350" cap="flat" cmpd="sng" algn="ctr">
                      <a:solidFill>
                        <a:srgbClr val="D6DEE8"/>
                      </a:solidFill>
                      <a:prstDash val="solid"/>
                      <a:round/>
                      <a:headEnd type="none" w="med" len="med"/>
                      <a:tailEnd type="none" w="med" len="med"/>
                    </a:lnT>
                    <a:lnB w="6350" cap="flat" cmpd="sng" algn="ctr">
                      <a:solidFill>
                        <a:srgbClr val="D6DEE8"/>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8" name="Text 7">
            <a:extLst>
              <a:ext uri="{FF2B5EF4-FFF2-40B4-BE49-F238E27FC236}">
                <a16:creationId xmlns:a16="http://schemas.microsoft.com/office/drawing/2014/main" id="{46860FD2-9BC2-9E7C-DFBA-2508DAAA201B}"/>
              </a:ext>
            </a:extLst>
          </p:cNvPr>
          <p:cNvSpPr txBox="1"/>
          <p:nvPr/>
        </p:nvSpPr>
        <p:spPr>
          <a:xfrm>
            <a:off x="11622023" y="638251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THE VALUE CHAINS BY SECTOR</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3000" b="1" dirty="0" err="1">
                <a:solidFill>
                  <a:srgbClr val="1F3864"/>
                </a:solidFill>
                <a:latin typeface="Cambria" pitchFamily="34" charset="0"/>
                <a:ea typeface="Cambria" pitchFamily="34" charset="-122"/>
              </a:rPr>
              <a:t>Two</a:t>
            </a:r>
            <a:r>
              <a:rPr lang="sr-Latn-ME" sz="3000" b="1" dirty="0">
                <a:solidFill>
                  <a:srgbClr val="1F3864"/>
                </a:solidFill>
                <a:latin typeface="Cambria" pitchFamily="34" charset="0"/>
                <a:ea typeface="Cambria" pitchFamily="34" charset="-122"/>
              </a:rPr>
              <a:t> </a:t>
            </a:r>
            <a:r>
              <a:rPr lang="sr-Latn-ME" sz="3000" b="1" dirty="0" err="1">
                <a:solidFill>
                  <a:srgbClr val="1F3864"/>
                </a:solidFill>
                <a:latin typeface="Cambria" pitchFamily="34" charset="0"/>
                <a:ea typeface="Cambria" pitchFamily="34" charset="-122"/>
              </a:rPr>
              <a:t>different</a:t>
            </a:r>
            <a:r>
              <a:rPr lang="sr-Latn-ME" sz="3000" b="1" dirty="0">
                <a:solidFill>
                  <a:srgbClr val="1F3864"/>
                </a:solidFill>
                <a:latin typeface="Cambria" pitchFamily="34" charset="0"/>
                <a:ea typeface="Cambria" pitchFamily="34" charset="-122"/>
              </a:rPr>
              <a:t> </a:t>
            </a:r>
            <a:r>
              <a:rPr lang="sr-Latn-ME" sz="3000" b="1" dirty="0" err="1">
                <a:solidFill>
                  <a:srgbClr val="1F3864"/>
                </a:solidFill>
                <a:latin typeface="Cambria" pitchFamily="34" charset="0"/>
                <a:ea typeface="Cambria" pitchFamily="34" charset="-122"/>
              </a:rPr>
              <a:t>value</a:t>
            </a:r>
            <a:r>
              <a:rPr lang="sr-Latn-ME" sz="3000" b="1" dirty="0">
                <a:solidFill>
                  <a:srgbClr val="1F3864"/>
                </a:solidFill>
                <a:latin typeface="Cambria" pitchFamily="34" charset="0"/>
                <a:ea typeface="Cambria" pitchFamily="34" charset="-122"/>
              </a:rPr>
              <a:t> </a:t>
            </a:r>
            <a:r>
              <a:rPr lang="sr-Latn-ME" sz="3000" b="1" dirty="0" err="1">
                <a:solidFill>
                  <a:srgbClr val="1F3864"/>
                </a:solidFill>
                <a:latin typeface="Cambria" pitchFamily="34" charset="0"/>
                <a:ea typeface="Cambria" pitchFamily="34" charset="-122"/>
              </a:rPr>
              <a:t>chains</a:t>
            </a:r>
            <a:endParaRPr lang="en-US" sz="3000" dirty="0"/>
          </a:p>
        </p:txBody>
      </p:sp>
      <p:sp>
        <p:nvSpPr>
          <p:cNvPr id="4" name="Text 2"/>
          <p:cNvSpPr txBox="1"/>
          <p:nvPr/>
        </p:nvSpPr>
        <p:spPr>
          <a:xfrm>
            <a:off x="566928" y="1463040"/>
            <a:ext cx="11057839" cy="60350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What separates them is one number: how many main inputs a chain has. By that measure the eleven sectors fall into two groups with nothing in between — and the two groups carry almost the same potential but sell it in different places.</a:t>
            </a:r>
            <a:endParaRPr lang="en-US" sz="1500" dirty="0"/>
          </a:p>
        </p:txBody>
      </p:sp>
      <p:sp>
        <p:nvSpPr>
          <p:cNvPr id="5" name="Shape 3"/>
          <p:cNvSpPr/>
          <p:nvPr/>
        </p:nvSpPr>
        <p:spPr>
          <a:xfrm>
            <a:off x="566928" y="2340864"/>
            <a:ext cx="4041648" cy="1243584"/>
          </a:xfrm>
          <a:prstGeom prst="roundRect">
            <a:avLst>
              <a:gd name="adj" fmla="val 4412"/>
            </a:avLst>
          </a:prstGeom>
          <a:solidFill>
            <a:srgbClr val="DEEAF6"/>
          </a:solidFill>
          <a:ln w="12700">
            <a:solidFill>
              <a:srgbClr val="DEEAF6"/>
            </a:solidFill>
            <a:prstDash val="solid"/>
          </a:ln>
        </p:spPr>
        <p:txBody>
          <a:bodyPr/>
          <a:lstStyle/>
          <a:p>
            <a:endParaRPr lang="sr-Latn-ME"/>
          </a:p>
        </p:txBody>
      </p:sp>
      <p:sp>
        <p:nvSpPr>
          <p:cNvPr id="6" name="Text 4"/>
          <p:cNvSpPr txBox="1"/>
          <p:nvPr/>
        </p:nvSpPr>
        <p:spPr>
          <a:xfrm>
            <a:off x="804672" y="2478024"/>
            <a:ext cx="3566160" cy="969264"/>
          </a:xfrm>
          <a:prstGeom prst="rect">
            <a:avLst/>
          </a:prstGeom>
          <a:noFill/>
          <a:ln/>
        </p:spPr>
        <p:txBody>
          <a:bodyPr wrap="square" lIns="0" tIns="0" rIns="0" bIns="0" rtlCol="0" anchor="t"/>
          <a:lstStyle/>
          <a:p>
            <a:pPr marL="0" indent="0">
              <a:lnSpc>
                <a:spcPct val="104000"/>
              </a:lnSpc>
              <a:buNone/>
            </a:pPr>
            <a:r>
              <a:rPr lang="en-US" sz="1150" b="1" dirty="0">
                <a:solidFill>
                  <a:srgbClr val="C55A11"/>
                </a:solidFill>
                <a:latin typeface="Calibri" pitchFamily="34" charset="0"/>
                <a:ea typeface="Calibri" pitchFamily="34" charset="-122"/>
                <a:cs typeface="Calibri" pitchFamily="34" charset="-120"/>
              </a:rPr>
              <a:t>Short chains — 19.9 main inputs each</a:t>
            </a:r>
            <a:endParaRPr lang="en-US" sz="1150" dirty="0"/>
          </a:p>
          <a:p>
            <a:pPr marL="0" indent="0">
              <a:lnSpc>
                <a:spcPct val="104000"/>
              </a:lnSpc>
              <a:buNone/>
            </a:pPr>
            <a:r>
              <a:rPr lang="en-US" sz="1150" dirty="0">
                <a:solidFill>
                  <a:srgbClr val="1A1A1A"/>
                </a:solidFill>
                <a:latin typeface="Calibri" pitchFamily="34" charset="0"/>
                <a:ea typeface="Calibri" pitchFamily="34" charset="-122"/>
                <a:cs typeface="Calibri" pitchFamily="34" charset="-120"/>
              </a:rPr>
              <a:t>Food and beverage, Chemicals and pharmacy, Wood and paper, Footwear and leather and Other manufacturing. 56 chains, US$ 7.16 billion, and 24% of the potential sold to the neighbours.</a:t>
            </a:r>
            <a:endParaRPr lang="en-US" sz="1150" dirty="0"/>
          </a:p>
        </p:txBody>
      </p:sp>
      <p:sp>
        <p:nvSpPr>
          <p:cNvPr id="7" name="Shape 5"/>
          <p:cNvSpPr/>
          <p:nvPr/>
        </p:nvSpPr>
        <p:spPr>
          <a:xfrm>
            <a:off x="566928" y="3703320"/>
            <a:ext cx="4041648" cy="1243584"/>
          </a:xfrm>
          <a:prstGeom prst="roundRect">
            <a:avLst>
              <a:gd name="adj" fmla="val 4412"/>
            </a:avLst>
          </a:prstGeom>
          <a:solidFill>
            <a:srgbClr val="DEEAF6"/>
          </a:solidFill>
          <a:ln w="12700">
            <a:solidFill>
              <a:srgbClr val="DEEAF6"/>
            </a:solidFill>
            <a:prstDash val="solid"/>
          </a:ln>
        </p:spPr>
        <p:txBody>
          <a:bodyPr/>
          <a:lstStyle/>
          <a:p>
            <a:endParaRPr lang="sr-Latn-ME"/>
          </a:p>
        </p:txBody>
      </p:sp>
      <p:sp>
        <p:nvSpPr>
          <p:cNvPr id="8" name="Text 6"/>
          <p:cNvSpPr txBox="1"/>
          <p:nvPr/>
        </p:nvSpPr>
        <p:spPr>
          <a:xfrm>
            <a:off x="804672" y="3840480"/>
            <a:ext cx="3566160" cy="969264"/>
          </a:xfrm>
          <a:prstGeom prst="rect">
            <a:avLst/>
          </a:prstGeom>
          <a:noFill/>
          <a:ln/>
        </p:spPr>
        <p:txBody>
          <a:bodyPr wrap="square" lIns="0" tIns="0" rIns="0" bIns="0" rtlCol="0" anchor="t"/>
          <a:lstStyle/>
          <a:p>
            <a:pPr marL="0" indent="0">
              <a:lnSpc>
                <a:spcPct val="104000"/>
              </a:lnSpc>
              <a:buNone/>
            </a:pPr>
            <a:r>
              <a:rPr lang="en-US" sz="1150" b="1" dirty="0">
                <a:solidFill>
                  <a:srgbClr val="1F3864"/>
                </a:solidFill>
                <a:latin typeface="Calibri" pitchFamily="34" charset="0"/>
                <a:ea typeface="Calibri" pitchFamily="34" charset="-122"/>
                <a:cs typeface="Calibri" pitchFamily="34" charset="-120"/>
              </a:rPr>
              <a:t>Long chains — 70.8 main inputs each</a:t>
            </a:r>
            <a:endParaRPr lang="en-US" sz="1150" dirty="0"/>
          </a:p>
          <a:p>
            <a:pPr marL="0" indent="0">
              <a:lnSpc>
                <a:spcPct val="104000"/>
              </a:lnSpc>
              <a:buNone/>
            </a:pPr>
            <a:r>
              <a:rPr lang="en-US" sz="1150" dirty="0">
                <a:solidFill>
                  <a:srgbClr val="1A1A1A"/>
                </a:solidFill>
                <a:latin typeface="Calibri" pitchFamily="34" charset="0"/>
                <a:ea typeface="Calibri" pitchFamily="34" charset="-122"/>
                <a:cs typeface="Calibri" pitchFamily="34" charset="-120"/>
              </a:rPr>
              <a:t>Metal and metalworking, Garments and textile, Automotive, Furniture, Machinery and Electro and electronics. 64 chains, US$ 7.23 billion — almost the same, but only 7% stays in the region against 69% to the European Union.</a:t>
            </a:r>
            <a:endParaRPr lang="en-US" sz="1150" dirty="0"/>
          </a:p>
        </p:txBody>
      </p:sp>
      <p:sp>
        <p:nvSpPr>
          <p:cNvPr id="9" name="Shape 7"/>
          <p:cNvSpPr/>
          <p:nvPr/>
        </p:nvSpPr>
        <p:spPr>
          <a:xfrm>
            <a:off x="566928" y="5065776"/>
            <a:ext cx="4041648" cy="1243584"/>
          </a:xfrm>
          <a:prstGeom prst="roundRect">
            <a:avLst>
              <a:gd name="adj" fmla="val 4412"/>
            </a:avLst>
          </a:prstGeom>
          <a:solidFill>
            <a:srgbClr val="DEEAF6"/>
          </a:solidFill>
          <a:ln w="12700">
            <a:solidFill>
              <a:srgbClr val="DEEAF6"/>
            </a:solidFill>
            <a:prstDash val="solid"/>
          </a:ln>
        </p:spPr>
        <p:txBody>
          <a:bodyPr/>
          <a:lstStyle/>
          <a:p>
            <a:endParaRPr lang="sr-Latn-ME"/>
          </a:p>
        </p:txBody>
      </p:sp>
      <p:sp>
        <p:nvSpPr>
          <p:cNvPr id="10" name="Text 8"/>
          <p:cNvSpPr txBox="1"/>
          <p:nvPr/>
        </p:nvSpPr>
        <p:spPr>
          <a:xfrm>
            <a:off x="804672" y="5202936"/>
            <a:ext cx="3566160" cy="969264"/>
          </a:xfrm>
          <a:prstGeom prst="rect">
            <a:avLst/>
          </a:prstGeom>
          <a:noFill/>
          <a:ln/>
        </p:spPr>
        <p:txBody>
          <a:bodyPr wrap="square" lIns="0" tIns="0" rIns="0" bIns="0" rtlCol="0" anchor="t"/>
          <a:lstStyle/>
          <a:p>
            <a:pPr marL="0" indent="0">
              <a:lnSpc>
                <a:spcPct val="104000"/>
              </a:lnSpc>
              <a:buNone/>
            </a:pPr>
            <a:r>
              <a:rPr lang="en-US" sz="1150" b="1" dirty="0">
                <a:solidFill>
                  <a:srgbClr val="1F3864"/>
                </a:solidFill>
                <a:latin typeface="Calibri" pitchFamily="34" charset="0"/>
                <a:ea typeface="Calibri" pitchFamily="34" charset="-122"/>
                <a:cs typeface="Calibri" pitchFamily="34" charset="-120"/>
              </a:rPr>
              <a:t>The length is the variable, not the label</a:t>
            </a:r>
            <a:endParaRPr lang="en-US" sz="1150" dirty="0"/>
          </a:p>
          <a:p>
            <a:pPr marL="0" indent="0">
              <a:lnSpc>
                <a:spcPct val="104000"/>
              </a:lnSpc>
              <a:buNone/>
            </a:pPr>
            <a:r>
              <a:rPr lang="en-US" sz="1150" dirty="0">
                <a:solidFill>
                  <a:srgbClr val="1A1A1A"/>
                </a:solidFill>
                <a:latin typeface="Calibri" pitchFamily="34" charset="0"/>
                <a:ea typeface="Calibri" pitchFamily="34" charset="-122"/>
                <a:cs typeface="Calibri" pitchFamily="34" charset="-120"/>
              </a:rPr>
              <a:t>Across the eleven sectors the correlation between main inputs per chain and the share staying in the region is -0.74. Garments sits with machinery, not with food.</a:t>
            </a:r>
            <a:endParaRPr lang="en-US" sz="1150" dirty="0"/>
          </a:p>
        </p:txBody>
      </p:sp>
      <p:pic>
        <p:nvPicPr>
          <p:cNvPr id="11" name="Image 0" descr="/tmp/slike/20_sektori.png"/>
          <p:cNvPicPr>
            <a:picLocks noChangeAspect="1"/>
          </p:cNvPicPr>
          <p:nvPr/>
        </p:nvPicPr>
        <p:blipFill>
          <a:blip r:embed="rId3"/>
          <a:stretch>
            <a:fillRect/>
          </a:stretch>
        </p:blipFill>
        <p:spPr>
          <a:xfrm>
            <a:off x="4721047" y="2340864"/>
            <a:ext cx="6903720" cy="3797426"/>
          </a:xfrm>
          <a:prstGeom prst="rect">
            <a:avLst/>
          </a:prstGeom>
        </p:spPr>
      </p:pic>
      <p:sp>
        <p:nvSpPr>
          <p:cNvPr id="14" name="Text 7">
            <a:extLst>
              <a:ext uri="{FF2B5EF4-FFF2-40B4-BE49-F238E27FC236}">
                <a16:creationId xmlns:a16="http://schemas.microsoft.com/office/drawing/2014/main" id="{E850E3A0-E1AE-18DA-68C2-E608DA25BA8D}"/>
              </a:ext>
            </a:extLst>
          </p:cNvPr>
          <p:cNvSpPr txBox="1"/>
          <p:nvPr/>
        </p:nvSpPr>
        <p:spPr>
          <a:xfrm>
            <a:off x="11622023" y="638251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20</a:t>
            </a:r>
            <a:endParaRPr lang="en-US" sz="9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66928" y="384048"/>
            <a:ext cx="11057839" cy="237744"/>
          </a:xfrm>
          <a:prstGeom prst="rect">
            <a:avLst/>
          </a:prstGeom>
          <a:noFill/>
          <a:ln/>
        </p:spPr>
        <p:txBody>
          <a:bodyPr wrap="square" lIns="0" tIns="0" rIns="0" bIns="0" rtlCol="0" anchor="ctr"/>
          <a:lstStyle/>
          <a:p>
            <a:pPr marL="0" indent="0">
              <a:buNone/>
            </a:pPr>
            <a:r>
              <a:rPr lang="en-US" sz="1400" b="1" kern="0" spc="160" dirty="0">
                <a:solidFill>
                  <a:srgbClr val="C55A11"/>
                </a:solidFill>
                <a:latin typeface="Calibri" pitchFamily="34" charset="0"/>
                <a:ea typeface="Calibri" pitchFamily="34" charset="-122"/>
                <a:cs typeface="Calibri" pitchFamily="34" charset="-120"/>
              </a:rPr>
              <a:t>VALUE CHAINS · THE CENTRAL FINDING</a:t>
            </a:r>
            <a:endParaRPr lang="en-US" sz="1400" dirty="0"/>
          </a:p>
        </p:txBody>
      </p:sp>
      <p:sp>
        <p:nvSpPr>
          <p:cNvPr id="3" name="Text 1"/>
          <p:cNvSpPr txBox="1"/>
          <p:nvPr/>
        </p:nvSpPr>
        <p:spPr>
          <a:xfrm>
            <a:off x="566928" y="676656"/>
            <a:ext cx="11057839" cy="658368"/>
          </a:xfrm>
          <a:prstGeom prst="rect">
            <a:avLst/>
          </a:prstGeom>
          <a:noFill/>
          <a:ln/>
        </p:spPr>
        <p:txBody>
          <a:bodyPr wrap="square" lIns="0" tIns="0" rIns="0" bIns="0" rtlCol="0" anchor="t"/>
          <a:lstStyle/>
          <a:p>
            <a:pPr marL="0" indent="0">
              <a:buNone/>
            </a:pPr>
            <a:r>
              <a:rPr lang="sr-Latn-ME" sz="4000" b="1" dirty="0" err="1">
                <a:solidFill>
                  <a:srgbClr val="1F3864"/>
                </a:solidFill>
                <a:latin typeface="Cambria" pitchFamily="34" charset="0"/>
                <a:ea typeface="Cambria" pitchFamily="34" charset="-122"/>
                <a:cs typeface="Cambria" pitchFamily="34" charset="-120"/>
              </a:rPr>
              <a:t>Regional</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value</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chains</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production</a:t>
            </a:r>
            <a:r>
              <a:rPr lang="sr-Latn-ME" sz="4000" b="1" dirty="0">
                <a:solidFill>
                  <a:srgbClr val="1F3864"/>
                </a:solidFill>
                <a:latin typeface="Cambria" pitchFamily="34" charset="0"/>
                <a:ea typeface="Cambria" pitchFamily="34" charset="-122"/>
                <a:cs typeface="Cambria" pitchFamily="34" charset="-120"/>
              </a:rPr>
              <a:t> </a:t>
            </a:r>
            <a:r>
              <a:rPr lang="sr-Latn-ME" sz="4000" b="1" dirty="0" err="1">
                <a:solidFill>
                  <a:srgbClr val="1F3864"/>
                </a:solidFill>
                <a:latin typeface="Cambria" pitchFamily="34" charset="0"/>
                <a:ea typeface="Cambria" pitchFamily="34" charset="-122"/>
                <a:cs typeface="Cambria" pitchFamily="34" charset="-120"/>
              </a:rPr>
              <a:t>capabilities</a:t>
            </a:r>
            <a:endParaRPr lang="en-US" sz="4000" dirty="0"/>
          </a:p>
        </p:txBody>
      </p:sp>
      <p:sp>
        <p:nvSpPr>
          <p:cNvPr id="4" name="Text 2"/>
          <p:cNvSpPr txBox="1"/>
          <p:nvPr/>
        </p:nvSpPr>
        <p:spPr>
          <a:xfrm>
            <a:off x="566928" y="1463040"/>
            <a:ext cx="11057839" cy="603504"/>
          </a:xfrm>
          <a:prstGeom prst="rect">
            <a:avLst/>
          </a:prstGeom>
          <a:noFill/>
          <a:ln/>
        </p:spPr>
        <p:txBody>
          <a:bodyPr wrap="square" lIns="0" tIns="0" rIns="0" bIns="0" rtlCol="0" anchor="t"/>
          <a:lstStyle/>
          <a:p>
            <a:pPr marL="0" indent="0">
              <a:buNone/>
            </a:pPr>
            <a:r>
              <a:rPr lang="en-US" sz="1500" dirty="0">
                <a:solidFill>
                  <a:srgbClr val="1A1A1A"/>
                </a:solidFill>
                <a:latin typeface="Calibri" pitchFamily="34" charset="0"/>
                <a:ea typeface="Calibri" pitchFamily="34" charset="-122"/>
                <a:cs typeface="Calibri" pitchFamily="34" charset="-120"/>
              </a:rPr>
              <a:t>In seven of the eleven sectors all six economies can competitively supply the main inputs into every single chain. The finished good is another matter: across those same chains only two or three can make it. Each line below is that gap.</a:t>
            </a:r>
            <a:endParaRPr lang="en-US" sz="1500" dirty="0"/>
          </a:p>
        </p:txBody>
      </p:sp>
      <p:pic>
        <p:nvPicPr>
          <p:cNvPr id="5" name="Image 0" descr="/tmp/slike/jaz_lanci.png"/>
          <p:cNvPicPr>
            <a:picLocks noChangeAspect="1"/>
          </p:cNvPicPr>
          <p:nvPr/>
        </p:nvPicPr>
        <p:blipFill>
          <a:blip r:embed="rId3"/>
          <a:stretch>
            <a:fillRect/>
          </a:stretch>
        </p:blipFill>
        <p:spPr>
          <a:xfrm>
            <a:off x="1295248" y="2340864"/>
            <a:ext cx="9601200" cy="3753401"/>
          </a:xfrm>
          <a:prstGeom prst="rect">
            <a:avLst/>
          </a:prstGeom>
        </p:spPr>
      </p:pic>
      <p:sp>
        <p:nvSpPr>
          <p:cNvPr id="6" name="Text 3"/>
          <p:cNvSpPr txBox="1"/>
          <p:nvPr/>
        </p:nvSpPr>
        <p:spPr>
          <a:xfrm>
            <a:off x="566928" y="6126480"/>
            <a:ext cx="11057839" cy="219456"/>
          </a:xfrm>
          <a:prstGeom prst="rect">
            <a:avLst/>
          </a:prstGeom>
          <a:noFill/>
          <a:ln/>
        </p:spPr>
        <p:txBody>
          <a:bodyPr wrap="square" lIns="0" tIns="0" rIns="0" bIns="0" rtlCol="0" anchor="t"/>
          <a:lstStyle/>
          <a:p>
            <a:pPr marL="0" indent="0">
              <a:buNone/>
            </a:pPr>
            <a:r>
              <a:rPr lang="en-US" sz="1050" dirty="0">
                <a:solidFill>
                  <a:srgbClr val="1F3864"/>
                </a:solidFill>
                <a:latin typeface="Calibri" pitchFamily="34" charset="0"/>
                <a:ea typeface="Calibri" pitchFamily="34" charset="-122"/>
                <a:cs typeface="Calibri" pitchFamily="34" charset="-120"/>
              </a:rPr>
              <a:t>Widest gap: Other manufacturing, 3.8 of six. Narrowest: Food and beverage, 0.4 — short, perishable chains that stay close to home.</a:t>
            </a:r>
            <a:endParaRPr lang="en-US" sz="1050" dirty="0"/>
          </a:p>
        </p:txBody>
      </p:sp>
      <p:sp>
        <p:nvSpPr>
          <p:cNvPr id="9" name="Text 7">
            <a:extLst>
              <a:ext uri="{FF2B5EF4-FFF2-40B4-BE49-F238E27FC236}">
                <a16:creationId xmlns:a16="http://schemas.microsoft.com/office/drawing/2014/main" id="{8B6FB9F6-F339-1085-BBB5-6A489762BB32}"/>
              </a:ext>
            </a:extLst>
          </p:cNvPr>
          <p:cNvSpPr txBox="1"/>
          <p:nvPr/>
        </p:nvSpPr>
        <p:spPr>
          <a:xfrm>
            <a:off x="11622023" y="6382512"/>
            <a:ext cx="259923" cy="274320"/>
          </a:xfrm>
          <a:prstGeom prst="rect">
            <a:avLst/>
          </a:prstGeom>
          <a:noFill/>
          <a:ln/>
        </p:spPr>
        <p:txBody>
          <a:bodyPr wrap="square" lIns="0" tIns="0" rIns="0" bIns="0" rtlCol="0" anchor="ctr"/>
          <a:lstStyle/>
          <a:p>
            <a:pPr marL="0" indent="0">
              <a:buNone/>
            </a:pPr>
            <a:r>
              <a:rPr lang="sr-Latn-ME" sz="950" i="1" dirty="0">
                <a:solidFill>
                  <a:srgbClr val="5A6B85"/>
                </a:solidFill>
                <a:latin typeface="Calibri" pitchFamily="34" charset="0"/>
                <a:ea typeface="Calibri" pitchFamily="34" charset="-122"/>
                <a:cs typeface="Calibri" pitchFamily="34" charset="-120"/>
              </a:rPr>
              <a:t>21</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TotalTime>
  <Words>5890</Words>
  <Application>Microsoft Office PowerPoint</Application>
  <PresentationFormat>Widescreen</PresentationFormat>
  <Paragraphs>1089</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Western Balkan Six — introduction and export performance</dc:title>
  <dc:subject>PptxGenJS Presentation</dc:subject>
  <dc:creator>Study team</dc:creator>
  <cp:lastModifiedBy>Aleksandar Konatar</cp:lastModifiedBy>
  <cp:revision>5</cp:revision>
  <dcterms:created xsi:type="dcterms:W3CDTF">2026-09-22T21:21:14Z</dcterms:created>
  <dcterms:modified xsi:type="dcterms:W3CDTF">2026-09-24T21:53:35Z</dcterms:modified>
</cp:coreProperties>
</file>